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32"/>
  </p:notesMasterIdLst>
  <p:sldIdLst>
    <p:sldId id="373" r:id="rId2"/>
    <p:sldId id="257" r:id="rId3"/>
    <p:sldId id="321" r:id="rId4"/>
    <p:sldId id="312" r:id="rId5"/>
    <p:sldId id="313" r:id="rId6"/>
    <p:sldId id="374" r:id="rId7"/>
    <p:sldId id="329" r:id="rId8"/>
    <p:sldId id="339" r:id="rId9"/>
    <p:sldId id="375" r:id="rId10"/>
    <p:sldId id="261" r:id="rId11"/>
    <p:sldId id="370" r:id="rId12"/>
    <p:sldId id="376" r:id="rId13"/>
    <p:sldId id="346" r:id="rId14"/>
    <p:sldId id="377" r:id="rId15"/>
    <p:sldId id="354" r:id="rId16"/>
    <p:sldId id="366" r:id="rId17"/>
    <p:sldId id="324" r:id="rId18"/>
    <p:sldId id="365" r:id="rId19"/>
    <p:sldId id="337" r:id="rId20"/>
    <p:sldId id="355" r:id="rId21"/>
    <p:sldId id="347" r:id="rId22"/>
    <p:sldId id="323" r:id="rId23"/>
    <p:sldId id="367" r:id="rId24"/>
    <p:sldId id="348" r:id="rId25"/>
    <p:sldId id="360" r:id="rId26"/>
    <p:sldId id="361" r:id="rId27"/>
    <p:sldId id="343" r:id="rId28"/>
    <p:sldId id="295" r:id="rId29"/>
    <p:sldId id="368" r:id="rId30"/>
    <p:sldId id="31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829B0C-9BAD-AAA5-E236-12105BDD0468}" name="Kevin Brueggemann" initials="KB" userId="01+eNVFTNiCk7qDs9/ovyU8BqIFDnCn1JModLLUqPqw=" providerId="None"/>
  <p188:author id="{D2C0F10F-D32C-A621-208F-63B6E514FF80}" name="Amber Stokes" initials="AS" userId="kNbgRrhrcFdht2iIi4B3lPtmgf6N5BLQrhoDAS1gXw0=" providerId="None"/>
  <p188:author id="{55A73A13-14FB-D14D-D1F5-D932B5F25F40}" name="Macy E Fullilove" initials="MF" userId="PIf2IJVbL5SSOmSQR4XtblRmEVL0jXUYbyW3nDkxYOo=" providerId="None"/>
  <p188:author id="{4A2F8C31-C728-F44E-61D7-1CF46D75C7B3}" name="Shelby LeBlanc" initials="SL" userId="BFmGmLoyQisG9PTxRTx7H+/qjjyv7kCZnuwjrsPxJHE=" providerId="None"/>
  <p188:author id="{BC9D4532-C020-EE80-3ED7-D9137FC12081}" name="Quynh-Tram Tran" initials="QTT" userId="Quynh-Tram Tran" providerId="None"/>
  <p188:author id="{75CFCF3B-C5E3-2196-2A2F-50A47D217E1B}" name="Quynh-Tram Tran" initials="QT" userId="l3v20Yk/rtpYJ3ipp730bfJU9fWrJF8xkfM8H/FuzWk=" providerId="None"/>
  <p188:author id="{9FFBAC6C-A0F6-84E6-0FD1-5D3E20AC9D47}" name="Quynh-Tram Tran" initials="QT" userId="S::qtran22@lsu.edu::1dcab3d1-f750-4493-a54b-f66966fd09c7" providerId="AD"/>
  <p188:author id="{15A1807D-0336-DA44-9463-193F173AF5CC}" name="Geri Harding" initials="GH" userId="ScTaeT5cpaTVMXRtIzAUbLlMxCzJd9oVheCzPNmHf4g=" providerId="None"/>
  <p188:author id="{F77E6399-BF89-7968-9654-7FBB5D7837F5}" name="Halee R LeBoeuf" initials="HL" userId="aPtVzT/ytvUNCT5qoSenho0U2kUKhiK7qltJYFYG8YA=" providerId="None"/>
  <p188:author id="{F6F61CF2-07EE-5D03-2ED1-241536C55517}" name="Cecilia Shanks" initials="CS" userId="NqSrjxwOt+OsFcxZbzXTB14OApRUDyvlAodkepkO0+Q="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AAD"/>
    <a:srgbClr val="1A36B4"/>
    <a:srgbClr val="7054B9"/>
    <a:srgbClr val="5E75E3"/>
    <a:srgbClr val="909FE8"/>
    <a:srgbClr val="C7CFF3"/>
    <a:srgbClr val="EAF4FD"/>
    <a:srgbClr val="EB6943"/>
    <a:srgbClr val="D1D3E8"/>
    <a:srgbClr val="E5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AF5F0-E841-45D1-8433-FE1AA9E1F2E9}" v="18" dt="2025-05-08T15:35:31.953"/>
    <p1510:client id="{10106946-5AA8-4D48-B525-7D269B88C1F3}" v="82" dt="2025-05-08T00:51:19.178"/>
    <p1510:client id="{19C064A0-178B-417A-855C-15834855BE97}" v="46" dt="2025-05-07T18:29:26.604"/>
    <p1510:client id="{1F04EEED-9069-48F7-8730-C5EEC3A69AF7}" v="166" dt="2025-05-08T14:57:20.231"/>
    <p1510:client id="{33C1170A-1609-48FD-8203-BA854BD4FBAD}" v="5" dt="2025-05-08T15:44:26.772"/>
    <p1510:client id="{3A814FBC-85CE-4F61-B324-49F79E8678B8}" v="325" dt="2025-05-09T02:00:29.606"/>
    <p1510:client id="{4BDC20EF-4B40-4C50-A20C-30BD2D844A82}" v="14" dt="2025-05-08T15:41:22.760"/>
    <p1510:client id="{60FF5901-9357-4A7D-A126-5070290BA37D}" v="721" dt="2025-05-08T01:01:28.217"/>
    <p1510:client id="{6E7E0F6D-3FB7-410C-97DA-7023F3705B58}" v="28" dt="2025-05-09T02:03:22.210"/>
    <p1510:client id="{73060F1F-E771-4BCC-A870-BFB5F59CA6AE}" v="12" dt="2025-05-09T02:10:38.571"/>
    <p1510:client id="{8096ED42-3324-4696-BCDC-18C1046EEB80}" v="108" dt="2025-05-08T02:09:33.988"/>
    <p1510:client id="{9E38A0D3-7CA8-4BC1-B572-022D75F4AB21}" v="8" dt="2025-05-07T22:56:44.860"/>
    <p1510:client id="{9EFC5051-8EC1-4E17-9BC6-6A374DFED480}" v="12" dt="2025-05-07T15:24:50.982"/>
    <p1510:client id="{A59028D7-5899-4902-9E12-FC7CA541628B}" v="65" dt="2025-05-07T18:05:24.585"/>
    <p1510:client id="{A5CBF5C1-4C29-4DB6-BEC2-7902BFBB7E90}" v="39" dt="2025-05-08T13:20:30.699"/>
    <p1510:client id="{A9778C8A-86B2-41A0-BF92-828BEB5EAF55}" v="3" dt="2025-05-09T00:27:12.936"/>
    <p1510:client id="{CCED1F5C-6B33-4EDC-97C0-5E78D8D38AFE}" v="7" dt="2025-05-07T16:32:16.393"/>
    <p1510:client id="{D97723E5-79F0-4995-B299-1501F2F28073}" v="54" dt="2025-05-08T01:43:26.635"/>
    <p1510:client id="{E5C89D86-3BB1-4CA4-B397-42DF967D6EDC}" v="15" dt="2025-05-07T18:12:43.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0C0AD-2DCA-4174-B7BD-92C170B9DEBE}" type="doc">
      <dgm:prSet loTypeId="urn:microsoft.com/office/officeart/2017/3/layout/DropPinTimeline" loCatId="timeline" qsTypeId="urn:microsoft.com/office/officeart/2005/8/quickstyle/simple1" qsCatId="simple" csTypeId="urn:microsoft.com/office/officeart/2005/8/colors/accent2_2" csCatId="accent2" phldr="1"/>
      <dgm:spPr/>
      <dgm:t>
        <a:bodyPr/>
        <a:lstStyle/>
        <a:p>
          <a:endParaRPr lang="en-US"/>
        </a:p>
      </dgm:t>
    </dgm:pt>
    <dgm:pt modelId="{DDF2CE72-35B3-4CDF-A152-170A0A16AF7B}">
      <dgm:prSet phldrT="[Text]" phldr="0"/>
      <dgm:spPr/>
      <dgm:t>
        <a:bodyPr/>
        <a:lstStyle/>
        <a:p>
          <a:pPr>
            <a:defRPr b="1"/>
          </a:pPr>
          <a:r>
            <a:rPr lang="en-US" b="0">
              <a:solidFill>
                <a:schemeClr val="bg2"/>
              </a:solidFill>
              <a:latin typeface="Montserrat"/>
            </a:rPr>
            <a:t> Enrollment &amp; Plan Offerings</a:t>
          </a:r>
        </a:p>
      </dgm:t>
    </dgm:pt>
    <dgm:pt modelId="{6FE502D3-D997-4AB2-A86E-2F478890F2CC}" type="parTrans" cxnId="{813019C6-9297-4BAD-8D37-C3857FFD7545}">
      <dgm:prSet/>
      <dgm:spPr/>
      <dgm:t>
        <a:bodyPr/>
        <a:lstStyle/>
        <a:p>
          <a:endParaRPr lang="en-US"/>
        </a:p>
      </dgm:t>
    </dgm:pt>
    <dgm:pt modelId="{83D1DCC5-2B44-4134-9B4C-E92DB25368BD}" type="sibTrans" cxnId="{813019C6-9297-4BAD-8D37-C3857FFD7545}">
      <dgm:prSet/>
      <dgm:spPr/>
      <dgm:t>
        <a:bodyPr/>
        <a:lstStyle/>
        <a:p>
          <a:endParaRPr lang="en-US"/>
        </a:p>
      </dgm:t>
    </dgm:pt>
    <dgm:pt modelId="{701249BA-7825-4CAB-8956-812D62E0FA02}">
      <dgm:prSet phldrT="[Text]" phldr="0"/>
      <dgm:spPr/>
      <dgm:t>
        <a:bodyPr/>
        <a:lstStyle/>
        <a:p>
          <a:r>
            <a:rPr lang="en-US">
              <a:solidFill>
                <a:schemeClr val="bg2"/>
              </a:solidFill>
              <a:latin typeface="Avenir Next LT Pro Light"/>
            </a:rPr>
            <a:t>Played a valuable role as a </a:t>
          </a:r>
          <a:r>
            <a:rPr lang="en-US" b="1">
              <a:solidFill>
                <a:schemeClr val="bg2"/>
              </a:solidFill>
              <a:latin typeface="Avenir Next LT Pro Light"/>
            </a:rPr>
            <a:t>coding partner</a:t>
          </a:r>
          <a:r>
            <a:rPr lang="en-US">
              <a:solidFill>
                <a:schemeClr val="bg2"/>
              </a:solidFill>
              <a:latin typeface="Avenir Next LT Pro Light"/>
            </a:rPr>
            <a:t> for processing large datasets</a:t>
          </a:r>
        </a:p>
      </dgm:t>
    </dgm:pt>
    <dgm:pt modelId="{C06AA713-253C-4A2E-B5B0-566FFE767BAF}" type="parTrans" cxnId="{443E9A7E-791B-4122-91D4-3FD0EF464E99}">
      <dgm:prSet/>
      <dgm:spPr/>
      <dgm:t>
        <a:bodyPr/>
        <a:lstStyle/>
        <a:p>
          <a:endParaRPr lang="en-US"/>
        </a:p>
      </dgm:t>
    </dgm:pt>
    <dgm:pt modelId="{78C771A6-F384-4708-87E9-B1E6E25284A1}" type="sibTrans" cxnId="{443E9A7E-791B-4122-91D4-3FD0EF464E99}">
      <dgm:prSet/>
      <dgm:spPr/>
      <dgm:t>
        <a:bodyPr/>
        <a:lstStyle/>
        <a:p>
          <a:endParaRPr lang="en-US"/>
        </a:p>
      </dgm:t>
    </dgm:pt>
    <dgm:pt modelId="{1E9EBDC4-E004-4F02-BD63-D26FDE884E2C}">
      <dgm:prSet phldrT="[Text]" phldr="0"/>
      <dgm:spPr/>
      <dgm:t>
        <a:bodyPr/>
        <a:lstStyle/>
        <a:p>
          <a:r>
            <a:rPr lang="en-US">
              <a:solidFill>
                <a:schemeClr val="bg2"/>
              </a:solidFill>
              <a:latin typeface="Avenir Next LT Pro Light"/>
            </a:rPr>
            <a:t>Used as a supportive tool for </a:t>
          </a:r>
          <a:r>
            <a:rPr lang="en-US" b="1">
              <a:solidFill>
                <a:schemeClr val="bg2"/>
              </a:solidFill>
              <a:latin typeface="Avenir Next LT Pro Light"/>
            </a:rPr>
            <a:t>data cleaning, imputation, and integration</a:t>
          </a:r>
          <a:r>
            <a:rPr lang="en-US">
              <a:solidFill>
                <a:schemeClr val="bg2"/>
              </a:solidFill>
              <a:latin typeface="Avenir Next LT Pro Light"/>
            </a:rPr>
            <a:t> – results remained exploratory</a:t>
          </a:r>
        </a:p>
      </dgm:t>
    </dgm:pt>
    <dgm:pt modelId="{0A524E78-804A-4D82-BB8A-EEA98554C817}" type="parTrans" cxnId="{920D3E72-56EC-4AF1-A19B-2587D1F86511}">
      <dgm:prSet/>
      <dgm:spPr/>
      <dgm:t>
        <a:bodyPr/>
        <a:lstStyle/>
        <a:p>
          <a:endParaRPr lang="en-US"/>
        </a:p>
      </dgm:t>
    </dgm:pt>
    <dgm:pt modelId="{13DC6B13-8B11-432E-BC13-983C35783F67}" type="sibTrans" cxnId="{920D3E72-56EC-4AF1-A19B-2587D1F86511}">
      <dgm:prSet/>
      <dgm:spPr/>
      <dgm:t>
        <a:bodyPr/>
        <a:lstStyle/>
        <a:p>
          <a:endParaRPr lang="en-US"/>
        </a:p>
      </dgm:t>
    </dgm:pt>
    <dgm:pt modelId="{55C62E2B-26B5-4005-AFAF-215A4766B749}">
      <dgm:prSet phldrT="[Text]" phldr="0"/>
      <dgm:spPr/>
      <dgm:t>
        <a:bodyPr/>
        <a:lstStyle/>
        <a:p>
          <a:pPr>
            <a:defRPr b="1"/>
          </a:pPr>
          <a:r>
            <a:rPr lang="en-US" b="0">
              <a:solidFill>
                <a:schemeClr val="bg2"/>
              </a:solidFill>
              <a:latin typeface="Montserrat"/>
            </a:rPr>
            <a:t> Social Determinants of Health</a:t>
          </a:r>
        </a:p>
      </dgm:t>
    </dgm:pt>
    <dgm:pt modelId="{22C5EF3E-2A83-4A8D-9658-C6058E049136}" type="parTrans" cxnId="{B8670877-76C6-4A82-BC31-8C64E8518955}">
      <dgm:prSet/>
      <dgm:spPr/>
      <dgm:t>
        <a:bodyPr/>
        <a:lstStyle/>
        <a:p>
          <a:endParaRPr lang="en-US"/>
        </a:p>
      </dgm:t>
    </dgm:pt>
    <dgm:pt modelId="{B5D3FBEA-E661-4616-A130-336C1C8FEAAF}" type="sibTrans" cxnId="{B8670877-76C6-4A82-BC31-8C64E8518955}">
      <dgm:prSet/>
      <dgm:spPr/>
      <dgm:t>
        <a:bodyPr/>
        <a:lstStyle/>
        <a:p>
          <a:endParaRPr lang="en-US"/>
        </a:p>
      </dgm:t>
    </dgm:pt>
    <dgm:pt modelId="{F2F1E313-7804-4671-B63C-54EED079613F}">
      <dgm:prSet phldrT="[Text]" phldr="0"/>
      <dgm:spPr/>
      <dgm:t>
        <a:bodyPr/>
        <a:lstStyle/>
        <a:p>
          <a:r>
            <a:rPr lang="en-US">
              <a:solidFill>
                <a:schemeClr val="bg2"/>
              </a:solidFill>
              <a:latin typeface="Avenir Next LT Pro Light"/>
            </a:rPr>
            <a:t>Develop an </a:t>
          </a:r>
          <a:r>
            <a:rPr lang="en-US" b="1">
              <a:solidFill>
                <a:schemeClr val="bg2"/>
              </a:solidFill>
              <a:latin typeface="Avenir Next LT Pro Light"/>
            </a:rPr>
            <a:t>AI-enabled mode</a:t>
          </a:r>
          <a:r>
            <a:rPr lang="en-US">
              <a:solidFill>
                <a:schemeClr val="bg2"/>
              </a:solidFill>
              <a:latin typeface="Avenir Next LT Pro Light"/>
            </a:rPr>
            <a:t>l to identify counties with higher levels of social and economic stress</a:t>
          </a:r>
        </a:p>
      </dgm:t>
    </dgm:pt>
    <dgm:pt modelId="{82280885-5623-4F11-8490-C012B4AE3C73}" type="parTrans" cxnId="{31B5AAC9-643B-4272-9624-E488F9CD83B3}">
      <dgm:prSet/>
      <dgm:spPr/>
      <dgm:t>
        <a:bodyPr/>
        <a:lstStyle/>
        <a:p>
          <a:endParaRPr lang="en-US"/>
        </a:p>
      </dgm:t>
    </dgm:pt>
    <dgm:pt modelId="{95D298E0-3D5D-4315-B376-E0783CAD38A1}" type="sibTrans" cxnId="{31B5AAC9-643B-4272-9624-E488F9CD83B3}">
      <dgm:prSet/>
      <dgm:spPr/>
      <dgm:t>
        <a:bodyPr/>
        <a:lstStyle/>
        <a:p>
          <a:endParaRPr lang="en-US"/>
        </a:p>
      </dgm:t>
    </dgm:pt>
    <dgm:pt modelId="{E44CF1D6-F2DD-4FC2-AA25-09F1198A6FBF}">
      <dgm:prSet phldrT="[Text]" phldr="0"/>
      <dgm:spPr/>
      <dgm:t>
        <a:bodyPr/>
        <a:lstStyle/>
        <a:p>
          <a:pPr>
            <a:defRPr b="1"/>
          </a:pPr>
          <a:r>
            <a:rPr lang="en-US" b="1">
              <a:solidFill>
                <a:schemeClr val="bg2"/>
              </a:solidFill>
              <a:latin typeface="Montserrat"/>
            </a:rPr>
            <a:t> </a:t>
          </a:r>
          <a:r>
            <a:rPr lang="en-US" b="0">
              <a:solidFill>
                <a:schemeClr val="bg2"/>
              </a:solidFill>
              <a:latin typeface="Montserrat"/>
            </a:rPr>
            <a:t>Sentiment</a:t>
          </a:r>
        </a:p>
      </dgm:t>
    </dgm:pt>
    <dgm:pt modelId="{48F29414-CE14-4E00-B54A-4C984F37367D}" type="parTrans" cxnId="{A3A7CD43-F2F9-4A3C-8864-CEAAFA6989C2}">
      <dgm:prSet/>
      <dgm:spPr/>
      <dgm:t>
        <a:bodyPr/>
        <a:lstStyle/>
        <a:p>
          <a:endParaRPr lang="en-US"/>
        </a:p>
      </dgm:t>
    </dgm:pt>
    <dgm:pt modelId="{8136FFEF-9B43-4E28-AB80-634BAD990BA4}" type="sibTrans" cxnId="{A3A7CD43-F2F9-4A3C-8864-CEAAFA6989C2}">
      <dgm:prSet/>
      <dgm:spPr/>
      <dgm:t>
        <a:bodyPr/>
        <a:lstStyle/>
        <a:p>
          <a:endParaRPr lang="en-US"/>
        </a:p>
      </dgm:t>
    </dgm:pt>
    <dgm:pt modelId="{F8B57FD7-6175-46E1-864E-084B1C0CDA1D}">
      <dgm:prSet phldrT="[Text]" phldr="0"/>
      <dgm:spPr/>
      <dgm:t>
        <a:bodyPr/>
        <a:lstStyle/>
        <a:p>
          <a:r>
            <a:rPr lang="en-US">
              <a:solidFill>
                <a:schemeClr val="bg2"/>
              </a:solidFill>
              <a:latin typeface="Avenir Next LT Pro Light"/>
            </a:rPr>
            <a:t>Using </a:t>
          </a:r>
          <a:r>
            <a:rPr lang="en-US" b="1">
              <a:solidFill>
                <a:schemeClr val="bg2"/>
              </a:solidFill>
              <a:latin typeface="Avenir Next LT Pro Light"/>
            </a:rPr>
            <a:t>Natural Language Processing (NLP)</a:t>
          </a:r>
          <a:r>
            <a:rPr lang="en-US">
              <a:solidFill>
                <a:schemeClr val="bg2"/>
              </a:solidFill>
              <a:latin typeface="Avenir Next LT Pro Light"/>
            </a:rPr>
            <a:t> techniques powered by AI to conduct sentiment analysis on text data</a:t>
          </a:r>
        </a:p>
      </dgm:t>
    </dgm:pt>
    <dgm:pt modelId="{E0FE473A-9493-4689-827D-CBB292DD66A2}" type="parTrans" cxnId="{730A1B3C-7948-4DE7-B7B7-73F10E709C98}">
      <dgm:prSet/>
      <dgm:spPr/>
      <dgm:t>
        <a:bodyPr/>
        <a:lstStyle/>
        <a:p>
          <a:endParaRPr lang="en-US"/>
        </a:p>
      </dgm:t>
    </dgm:pt>
    <dgm:pt modelId="{02CCE7E8-E1F8-48B8-A8FD-26010E4E4BF3}" type="sibTrans" cxnId="{730A1B3C-7948-4DE7-B7B7-73F10E709C98}">
      <dgm:prSet/>
      <dgm:spPr/>
      <dgm:t>
        <a:bodyPr/>
        <a:lstStyle/>
        <a:p>
          <a:endParaRPr lang="en-US"/>
        </a:p>
      </dgm:t>
    </dgm:pt>
    <dgm:pt modelId="{916C16D0-EBCC-4656-A0E6-D8AB5ED0B309}">
      <dgm:prSet phldr="0"/>
      <dgm:spPr/>
      <dgm:t>
        <a:bodyPr/>
        <a:lstStyle/>
        <a:p>
          <a:pPr>
            <a:defRPr b="1"/>
          </a:pPr>
          <a:r>
            <a:rPr lang="en-US" b="1">
              <a:solidFill>
                <a:schemeClr val="bg2"/>
              </a:solidFill>
              <a:latin typeface="Avenir Next LT Pro Light"/>
            </a:rPr>
            <a:t> </a:t>
          </a:r>
          <a:r>
            <a:rPr lang="en-US" b="0">
              <a:solidFill>
                <a:schemeClr val="bg2"/>
              </a:solidFill>
              <a:latin typeface="Montserrat"/>
            </a:rPr>
            <a:t>Delivery</a:t>
          </a:r>
        </a:p>
      </dgm:t>
    </dgm:pt>
    <dgm:pt modelId="{1245AA8E-1DDC-499B-8074-4DFD3B3A7700}" type="parTrans" cxnId="{A97F0A0D-BDAB-47AA-9CAF-90FABDFDE47D}">
      <dgm:prSet/>
      <dgm:spPr/>
    </dgm:pt>
    <dgm:pt modelId="{32BD31D5-8214-4766-8FB4-B9FC2A89619E}" type="sibTrans" cxnId="{A97F0A0D-BDAB-47AA-9CAF-90FABDFDE47D}">
      <dgm:prSet/>
      <dgm:spPr/>
    </dgm:pt>
    <dgm:pt modelId="{2BED57F2-6709-482E-81D5-874AE3480FC1}">
      <dgm:prSet phldr="0"/>
      <dgm:spPr/>
      <dgm:t>
        <a:bodyPr/>
        <a:lstStyle/>
        <a:p>
          <a:r>
            <a:rPr lang="en-US">
              <a:solidFill>
                <a:schemeClr val="bg2"/>
              </a:solidFill>
              <a:latin typeface="Avenir Next LT Pro Light"/>
            </a:rPr>
            <a:t>Leveraged AI to </a:t>
          </a:r>
          <a:r>
            <a:rPr lang="en-US" b="1">
              <a:solidFill>
                <a:schemeClr val="bg2"/>
              </a:solidFill>
              <a:latin typeface="Avenir Next LT Pro Light"/>
            </a:rPr>
            <a:t>cross-verify analysi</a:t>
          </a:r>
          <a:r>
            <a:rPr lang="en-US">
              <a:solidFill>
                <a:schemeClr val="bg2"/>
              </a:solidFill>
              <a:latin typeface="Avenir Next LT Pro Light"/>
            </a:rPr>
            <a:t>s and </a:t>
          </a:r>
          <a:r>
            <a:rPr lang="en-US" b="1">
              <a:solidFill>
                <a:schemeClr val="bg2"/>
              </a:solidFill>
              <a:latin typeface="Avenir Next LT Pro Light"/>
            </a:rPr>
            <a:t>enhance the effectivenes</a:t>
          </a:r>
          <a:r>
            <a:rPr lang="en-US">
              <a:solidFill>
                <a:schemeClr val="bg2"/>
              </a:solidFill>
              <a:latin typeface="Avenir Next LT Pro Light"/>
            </a:rPr>
            <a:t>s of data communication</a:t>
          </a:r>
        </a:p>
      </dgm:t>
    </dgm:pt>
    <dgm:pt modelId="{296C462D-1D21-4BC4-AA0A-14CA5B15C5A1}" type="parTrans" cxnId="{841ACA69-16B7-4459-8E1E-4C192ECD6790}">
      <dgm:prSet/>
      <dgm:spPr/>
    </dgm:pt>
    <dgm:pt modelId="{363484A7-EED4-48B7-8D3B-7AFBBA8A7159}" type="sibTrans" cxnId="{841ACA69-16B7-4459-8E1E-4C192ECD6790}">
      <dgm:prSet/>
      <dgm:spPr/>
    </dgm:pt>
    <dgm:pt modelId="{11975BA0-02F8-4D3A-8809-D4DF94D64F5B}">
      <dgm:prSet phldr="0"/>
      <dgm:spPr/>
      <dgm:t>
        <a:bodyPr/>
        <a:lstStyle/>
        <a:p>
          <a:pPr rtl="0"/>
          <a:r>
            <a:rPr lang="en-US">
              <a:solidFill>
                <a:schemeClr val="bg2"/>
              </a:solidFill>
              <a:latin typeface="Avenir Next LT Pro Light"/>
            </a:rPr>
            <a:t>AI powered tools for </a:t>
          </a:r>
          <a:r>
            <a:rPr lang="en-US" b="1">
              <a:solidFill>
                <a:schemeClr val="bg2"/>
              </a:solidFill>
              <a:latin typeface="Avenir Next LT Pro Light"/>
            </a:rPr>
            <a:t>further exploration</a:t>
          </a:r>
        </a:p>
      </dgm:t>
    </dgm:pt>
    <dgm:pt modelId="{4F0B429A-3144-482D-94CE-04EE71B1C863}" type="parTrans" cxnId="{57548970-55E9-4C3A-A723-C7BFABE02465}">
      <dgm:prSet/>
      <dgm:spPr/>
    </dgm:pt>
    <dgm:pt modelId="{07802B9A-EBFF-4E8D-A209-2B314A9B5D48}" type="sibTrans" cxnId="{57548970-55E9-4C3A-A723-C7BFABE02465}">
      <dgm:prSet/>
      <dgm:spPr/>
    </dgm:pt>
    <dgm:pt modelId="{BA6DAABD-489C-4D15-95ED-8147D00BFE84}" type="pres">
      <dgm:prSet presAssocID="{9B70C0AD-2DCA-4174-B7BD-92C170B9DEBE}" presName="root" presStyleCnt="0">
        <dgm:presLayoutVars>
          <dgm:chMax/>
          <dgm:chPref/>
          <dgm:animLvl val="lvl"/>
        </dgm:presLayoutVars>
      </dgm:prSet>
      <dgm:spPr/>
    </dgm:pt>
    <dgm:pt modelId="{735B54D4-C952-4D0C-B791-53CAA11522D2}" type="pres">
      <dgm:prSet presAssocID="{9B70C0AD-2DCA-4174-B7BD-92C170B9DEBE}"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00DAF81E-B64E-4C2A-8342-3F931002E363}" type="pres">
      <dgm:prSet presAssocID="{9B70C0AD-2DCA-4174-B7BD-92C170B9DEBE}" presName="nodes" presStyleCnt="0">
        <dgm:presLayoutVars>
          <dgm:chMax/>
          <dgm:chPref/>
          <dgm:animLvl val="lvl"/>
        </dgm:presLayoutVars>
      </dgm:prSet>
      <dgm:spPr/>
    </dgm:pt>
    <dgm:pt modelId="{D59AE607-FA41-47AD-B0E1-CA34DDE9F6F7}" type="pres">
      <dgm:prSet presAssocID="{DDF2CE72-35B3-4CDF-A152-170A0A16AF7B}" presName="composite" presStyleCnt="0"/>
      <dgm:spPr/>
    </dgm:pt>
    <dgm:pt modelId="{E6F7AB75-44FD-4501-A580-2D03E039AF6E}" type="pres">
      <dgm:prSet presAssocID="{DDF2CE72-35B3-4CDF-A152-170A0A16AF7B}"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1C0F25A4-E8F2-479C-A0AE-A7A43EBF7775}" type="pres">
      <dgm:prSet presAssocID="{DDF2CE72-35B3-4CDF-A152-170A0A16AF7B}" presName="DropPinPlaceHolder" presStyleCnt="0"/>
      <dgm:spPr/>
    </dgm:pt>
    <dgm:pt modelId="{3D6EDFBA-21F8-4E7E-AF11-ED8A99B44C32}" type="pres">
      <dgm:prSet presAssocID="{DDF2CE72-35B3-4CDF-A152-170A0A16AF7B}" presName="DropPin" presStyleLbl="alignNode1" presStyleIdx="0" presStyleCnt="4"/>
      <dgm:spPr/>
    </dgm:pt>
    <dgm:pt modelId="{B0298688-F4AF-46A9-B8F3-73939CE683C0}" type="pres">
      <dgm:prSet presAssocID="{DDF2CE72-35B3-4CDF-A152-170A0A16AF7B}"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3D663CDC-3D0C-49ED-BB2F-A60D9582A560}" type="pres">
      <dgm:prSet presAssocID="{DDF2CE72-35B3-4CDF-A152-170A0A16AF7B}" presName="L2TextContainer" presStyleLbl="revTx" presStyleIdx="0" presStyleCnt="8">
        <dgm:presLayoutVars>
          <dgm:bulletEnabled val="1"/>
        </dgm:presLayoutVars>
      </dgm:prSet>
      <dgm:spPr/>
    </dgm:pt>
    <dgm:pt modelId="{C1AD8AE1-CEA9-479D-B4A0-3D46D3D774B9}" type="pres">
      <dgm:prSet presAssocID="{DDF2CE72-35B3-4CDF-A152-170A0A16AF7B}" presName="L1TextContainer" presStyleLbl="revTx" presStyleIdx="1" presStyleCnt="8">
        <dgm:presLayoutVars>
          <dgm:chMax val="1"/>
          <dgm:chPref val="1"/>
          <dgm:bulletEnabled val="1"/>
        </dgm:presLayoutVars>
      </dgm:prSet>
      <dgm:spPr/>
    </dgm:pt>
    <dgm:pt modelId="{3317BBD3-5E60-495B-A169-D167AF7F0A78}" type="pres">
      <dgm:prSet presAssocID="{DDF2CE72-35B3-4CDF-A152-170A0A16AF7B}" presName="ConnectLine" presStyleLbl="sibTrans1D1" presStyleIdx="0" presStyleCnt="4"/>
      <dgm:spPr>
        <a:noFill/>
        <a:ln w="12700" cap="flat" cmpd="sng" algn="ctr">
          <a:solidFill>
            <a:schemeClr val="accent2">
              <a:hueOff val="0"/>
              <a:satOff val="0"/>
              <a:lumOff val="0"/>
              <a:alphaOff val="0"/>
            </a:schemeClr>
          </a:solidFill>
          <a:prstDash val="dash"/>
        </a:ln>
        <a:effectLst/>
      </dgm:spPr>
    </dgm:pt>
    <dgm:pt modelId="{083512B6-2433-4499-845D-F982D01ED600}" type="pres">
      <dgm:prSet presAssocID="{DDF2CE72-35B3-4CDF-A152-170A0A16AF7B}" presName="EmptyPlaceHolder" presStyleCnt="0"/>
      <dgm:spPr/>
    </dgm:pt>
    <dgm:pt modelId="{2716B05C-A8DD-432E-9F60-623B6C7A517D}" type="pres">
      <dgm:prSet presAssocID="{83D1DCC5-2B44-4134-9B4C-E92DB25368BD}" presName="spaceBetweenRectangles" presStyleCnt="0"/>
      <dgm:spPr/>
    </dgm:pt>
    <dgm:pt modelId="{A2509F3D-56F4-48B9-AB90-F1287B0749A4}" type="pres">
      <dgm:prSet presAssocID="{55C62E2B-26B5-4005-AFAF-215A4766B749}" presName="composite" presStyleCnt="0"/>
      <dgm:spPr/>
    </dgm:pt>
    <dgm:pt modelId="{BFCEC273-5CBF-4200-B35C-3A299A7AB82A}" type="pres">
      <dgm:prSet presAssocID="{55C62E2B-26B5-4005-AFAF-215A4766B749}" presName="ConnectorPoint" presStyleLbl="lnNode1" presStyleIdx="1"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1B8385DF-1E14-4E83-8F7C-8FE767BE2276}" type="pres">
      <dgm:prSet presAssocID="{55C62E2B-26B5-4005-AFAF-215A4766B749}" presName="DropPinPlaceHolder" presStyleCnt="0"/>
      <dgm:spPr/>
    </dgm:pt>
    <dgm:pt modelId="{9AA4EDC0-7980-42EC-A111-7800FDC1BD46}" type="pres">
      <dgm:prSet presAssocID="{55C62E2B-26B5-4005-AFAF-215A4766B749}" presName="DropPin" presStyleLbl="alignNode1" presStyleIdx="1" presStyleCnt="4"/>
      <dgm:spPr/>
    </dgm:pt>
    <dgm:pt modelId="{381FF05B-F969-4992-B0F4-694F06DFF304}" type="pres">
      <dgm:prSet presAssocID="{55C62E2B-26B5-4005-AFAF-215A4766B74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559C2CC5-0440-480A-B252-554F39B3B869}" type="pres">
      <dgm:prSet presAssocID="{55C62E2B-26B5-4005-AFAF-215A4766B749}" presName="L2TextContainer" presStyleLbl="revTx" presStyleIdx="2" presStyleCnt="8">
        <dgm:presLayoutVars>
          <dgm:bulletEnabled val="1"/>
        </dgm:presLayoutVars>
      </dgm:prSet>
      <dgm:spPr/>
    </dgm:pt>
    <dgm:pt modelId="{8A92ACAC-084F-4868-9967-2A91DF465331}" type="pres">
      <dgm:prSet presAssocID="{55C62E2B-26B5-4005-AFAF-215A4766B749}" presName="L1TextContainer" presStyleLbl="revTx" presStyleIdx="3" presStyleCnt="8">
        <dgm:presLayoutVars>
          <dgm:chMax val="1"/>
          <dgm:chPref val="1"/>
          <dgm:bulletEnabled val="1"/>
        </dgm:presLayoutVars>
      </dgm:prSet>
      <dgm:spPr/>
    </dgm:pt>
    <dgm:pt modelId="{A1C3F8B0-DFED-4B2B-88CD-FC798DDA90BA}" type="pres">
      <dgm:prSet presAssocID="{55C62E2B-26B5-4005-AFAF-215A4766B749}" presName="ConnectLine" presStyleLbl="sibTrans1D1" presStyleIdx="1" presStyleCnt="4"/>
      <dgm:spPr>
        <a:noFill/>
        <a:ln w="12700" cap="flat" cmpd="sng" algn="ctr">
          <a:solidFill>
            <a:schemeClr val="accent2">
              <a:hueOff val="0"/>
              <a:satOff val="0"/>
              <a:lumOff val="0"/>
              <a:alphaOff val="0"/>
            </a:schemeClr>
          </a:solidFill>
          <a:prstDash val="dash"/>
        </a:ln>
        <a:effectLst/>
      </dgm:spPr>
    </dgm:pt>
    <dgm:pt modelId="{D31044D5-865E-4C6F-AB0A-32FB3FA3BD27}" type="pres">
      <dgm:prSet presAssocID="{55C62E2B-26B5-4005-AFAF-215A4766B749}" presName="EmptyPlaceHolder" presStyleCnt="0"/>
      <dgm:spPr/>
    </dgm:pt>
    <dgm:pt modelId="{71C6C32A-E4DD-4244-850B-168475EDC18B}" type="pres">
      <dgm:prSet presAssocID="{B5D3FBEA-E661-4616-A130-336C1C8FEAAF}" presName="spaceBetweenRectangles" presStyleCnt="0"/>
      <dgm:spPr/>
    </dgm:pt>
    <dgm:pt modelId="{C773FE53-84B0-4A24-9A16-AD4FC01B1446}" type="pres">
      <dgm:prSet presAssocID="{E44CF1D6-F2DD-4FC2-AA25-09F1198A6FBF}" presName="composite" presStyleCnt="0"/>
      <dgm:spPr/>
    </dgm:pt>
    <dgm:pt modelId="{504C4A45-6AF0-4F10-B736-F19297A6E462}" type="pres">
      <dgm:prSet presAssocID="{E44CF1D6-F2DD-4FC2-AA25-09F1198A6FBF}" presName="ConnectorPoint" presStyleLbl="lnNode1" presStyleIdx="2"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A1FCA467-B04C-45F4-9D44-30FBA9E2C8EF}" type="pres">
      <dgm:prSet presAssocID="{E44CF1D6-F2DD-4FC2-AA25-09F1198A6FBF}" presName="DropPinPlaceHolder" presStyleCnt="0"/>
      <dgm:spPr/>
    </dgm:pt>
    <dgm:pt modelId="{FA35CC55-0169-4A50-AB6D-49458E7FC7D7}" type="pres">
      <dgm:prSet presAssocID="{E44CF1D6-F2DD-4FC2-AA25-09F1198A6FBF}" presName="DropPin" presStyleLbl="alignNode1" presStyleIdx="2" presStyleCnt="4"/>
      <dgm:spPr/>
    </dgm:pt>
    <dgm:pt modelId="{F863B2E6-DC2F-40B7-8BEF-EF6AC03FD822}" type="pres">
      <dgm:prSet presAssocID="{E44CF1D6-F2DD-4FC2-AA25-09F1198A6FBF}"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1DEC64C2-DD93-4760-9BDD-0048B96F51A6}" type="pres">
      <dgm:prSet presAssocID="{E44CF1D6-F2DD-4FC2-AA25-09F1198A6FBF}" presName="L2TextContainer" presStyleLbl="revTx" presStyleIdx="4" presStyleCnt="8">
        <dgm:presLayoutVars>
          <dgm:bulletEnabled val="1"/>
        </dgm:presLayoutVars>
      </dgm:prSet>
      <dgm:spPr/>
    </dgm:pt>
    <dgm:pt modelId="{796E3E07-0061-4D01-9718-98D98832019B}" type="pres">
      <dgm:prSet presAssocID="{E44CF1D6-F2DD-4FC2-AA25-09F1198A6FBF}" presName="L1TextContainer" presStyleLbl="revTx" presStyleIdx="5" presStyleCnt="8">
        <dgm:presLayoutVars>
          <dgm:chMax val="1"/>
          <dgm:chPref val="1"/>
          <dgm:bulletEnabled val="1"/>
        </dgm:presLayoutVars>
      </dgm:prSet>
      <dgm:spPr/>
    </dgm:pt>
    <dgm:pt modelId="{80C622F9-D80C-4109-893E-294387F3B95F}" type="pres">
      <dgm:prSet presAssocID="{E44CF1D6-F2DD-4FC2-AA25-09F1198A6FBF}" presName="ConnectLine" presStyleLbl="sibTrans1D1" presStyleIdx="2" presStyleCnt="4"/>
      <dgm:spPr>
        <a:noFill/>
        <a:ln w="12700" cap="flat" cmpd="sng" algn="ctr">
          <a:solidFill>
            <a:schemeClr val="accent2">
              <a:hueOff val="0"/>
              <a:satOff val="0"/>
              <a:lumOff val="0"/>
              <a:alphaOff val="0"/>
            </a:schemeClr>
          </a:solidFill>
          <a:prstDash val="dash"/>
        </a:ln>
        <a:effectLst/>
      </dgm:spPr>
    </dgm:pt>
    <dgm:pt modelId="{31946468-10D2-4BBC-B246-B6B95A785EA8}" type="pres">
      <dgm:prSet presAssocID="{E44CF1D6-F2DD-4FC2-AA25-09F1198A6FBF}" presName="EmptyPlaceHolder" presStyleCnt="0"/>
      <dgm:spPr/>
    </dgm:pt>
    <dgm:pt modelId="{848ABD45-1E1A-415A-BDBA-C2941A66753C}" type="pres">
      <dgm:prSet presAssocID="{8136FFEF-9B43-4E28-AB80-634BAD990BA4}" presName="spaceBetweenRectangles" presStyleCnt="0"/>
      <dgm:spPr/>
    </dgm:pt>
    <dgm:pt modelId="{60FB5DFB-E0BD-47C8-8D81-507130B8BA2E}" type="pres">
      <dgm:prSet presAssocID="{916C16D0-EBCC-4656-A0E6-D8AB5ED0B309}" presName="composite" presStyleCnt="0"/>
      <dgm:spPr/>
    </dgm:pt>
    <dgm:pt modelId="{D31F249D-9DEE-4AD2-A775-29BDBFD17894}" type="pres">
      <dgm:prSet presAssocID="{916C16D0-EBCC-4656-A0E6-D8AB5ED0B309}" presName="ConnectorPoint" presStyleLbl="lnNode1" presStyleIdx="3"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9B7EE146-EE19-4612-BDC0-78D042932540}" type="pres">
      <dgm:prSet presAssocID="{916C16D0-EBCC-4656-A0E6-D8AB5ED0B309}" presName="DropPinPlaceHolder" presStyleCnt="0"/>
      <dgm:spPr/>
    </dgm:pt>
    <dgm:pt modelId="{B6EEC560-5572-441E-84FF-D09F9DE88692}" type="pres">
      <dgm:prSet presAssocID="{916C16D0-EBCC-4656-A0E6-D8AB5ED0B309}" presName="DropPin" presStyleLbl="alignNode1" presStyleIdx="3" presStyleCnt="4"/>
      <dgm:spPr/>
    </dgm:pt>
    <dgm:pt modelId="{9BD6A49D-03A8-41F5-B478-7DB087341FFC}" type="pres">
      <dgm:prSet presAssocID="{916C16D0-EBCC-4656-A0E6-D8AB5ED0B30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68C449BD-CF70-45DD-83D6-4E4B977F1393}" type="pres">
      <dgm:prSet presAssocID="{916C16D0-EBCC-4656-A0E6-D8AB5ED0B309}" presName="L2TextContainer" presStyleLbl="revTx" presStyleIdx="6" presStyleCnt="8">
        <dgm:presLayoutVars>
          <dgm:bulletEnabled val="1"/>
        </dgm:presLayoutVars>
      </dgm:prSet>
      <dgm:spPr/>
    </dgm:pt>
    <dgm:pt modelId="{2AD374C2-C091-4D7A-96E9-AD9DDD3E94E7}" type="pres">
      <dgm:prSet presAssocID="{916C16D0-EBCC-4656-A0E6-D8AB5ED0B309}" presName="L1TextContainer" presStyleLbl="revTx" presStyleIdx="7" presStyleCnt="8">
        <dgm:presLayoutVars>
          <dgm:chMax val="1"/>
          <dgm:chPref val="1"/>
          <dgm:bulletEnabled val="1"/>
        </dgm:presLayoutVars>
      </dgm:prSet>
      <dgm:spPr/>
    </dgm:pt>
    <dgm:pt modelId="{C1FCDB49-14D3-4AFF-88CB-8DF547E9BC00}" type="pres">
      <dgm:prSet presAssocID="{916C16D0-EBCC-4656-A0E6-D8AB5ED0B309}" presName="ConnectLine" presStyleLbl="sibTrans1D1" presStyleIdx="3" presStyleCnt="4"/>
      <dgm:spPr>
        <a:noFill/>
        <a:ln w="12700" cap="flat" cmpd="sng" algn="ctr">
          <a:solidFill>
            <a:schemeClr val="accent2">
              <a:hueOff val="0"/>
              <a:satOff val="0"/>
              <a:lumOff val="0"/>
              <a:alphaOff val="0"/>
            </a:schemeClr>
          </a:solidFill>
          <a:prstDash val="dash"/>
        </a:ln>
        <a:effectLst/>
      </dgm:spPr>
    </dgm:pt>
    <dgm:pt modelId="{22BFACD8-FB54-4C77-8B4B-DE610056C346}" type="pres">
      <dgm:prSet presAssocID="{916C16D0-EBCC-4656-A0E6-D8AB5ED0B309}" presName="EmptyPlaceHolder" presStyleCnt="0"/>
      <dgm:spPr/>
    </dgm:pt>
  </dgm:ptLst>
  <dgm:cxnLst>
    <dgm:cxn modelId="{5759F406-C7A7-4F35-B1FE-866B9D5EEF05}" type="presOf" srcId="{701249BA-7825-4CAB-8956-812D62E0FA02}" destId="{3D663CDC-3D0C-49ED-BB2F-A60D9582A560}" srcOrd="0" destOrd="0" presId="urn:microsoft.com/office/officeart/2017/3/layout/DropPinTimeline"/>
    <dgm:cxn modelId="{A97F0A0D-BDAB-47AA-9CAF-90FABDFDE47D}" srcId="{9B70C0AD-2DCA-4174-B7BD-92C170B9DEBE}" destId="{916C16D0-EBCC-4656-A0E6-D8AB5ED0B309}" srcOrd="3" destOrd="0" parTransId="{1245AA8E-1DDC-499B-8074-4DFD3B3A7700}" sibTransId="{32BD31D5-8214-4766-8FB4-B9FC2A89619E}"/>
    <dgm:cxn modelId="{235DAB12-F03B-464B-995E-8381B3EB43C1}" type="presOf" srcId="{DDF2CE72-35B3-4CDF-A152-170A0A16AF7B}" destId="{C1AD8AE1-CEA9-479D-B4A0-3D46D3D774B9}" srcOrd="0" destOrd="0" presId="urn:microsoft.com/office/officeart/2017/3/layout/DropPinTimeline"/>
    <dgm:cxn modelId="{93F94419-1F13-4CEA-A5AC-BF0A88245137}" type="presOf" srcId="{916C16D0-EBCC-4656-A0E6-D8AB5ED0B309}" destId="{2AD374C2-C091-4D7A-96E9-AD9DDD3E94E7}" srcOrd="0" destOrd="0" presId="urn:microsoft.com/office/officeart/2017/3/layout/DropPinTimeline"/>
    <dgm:cxn modelId="{545BB919-D209-490E-927D-E3C530C4F615}" type="presOf" srcId="{F2F1E313-7804-4671-B63C-54EED079613F}" destId="{559C2CC5-0440-480A-B252-554F39B3B869}" srcOrd="0" destOrd="0" presId="urn:microsoft.com/office/officeart/2017/3/layout/DropPinTimeline"/>
    <dgm:cxn modelId="{B3933F22-E402-4743-BE33-B2F388D24A66}" type="presOf" srcId="{1E9EBDC4-E004-4F02-BD63-D26FDE884E2C}" destId="{3D663CDC-3D0C-49ED-BB2F-A60D9582A560}" srcOrd="0" destOrd="1" presId="urn:microsoft.com/office/officeart/2017/3/layout/DropPinTimeline"/>
    <dgm:cxn modelId="{730A1B3C-7948-4DE7-B7B7-73F10E709C98}" srcId="{E44CF1D6-F2DD-4FC2-AA25-09F1198A6FBF}" destId="{F8B57FD7-6175-46E1-864E-084B1C0CDA1D}" srcOrd="0" destOrd="0" parTransId="{E0FE473A-9493-4689-827D-CBB292DD66A2}" sibTransId="{02CCE7E8-E1F8-48B8-A8FD-26010E4E4BF3}"/>
    <dgm:cxn modelId="{A3A7CD43-F2F9-4A3C-8864-CEAAFA6989C2}" srcId="{9B70C0AD-2DCA-4174-B7BD-92C170B9DEBE}" destId="{E44CF1D6-F2DD-4FC2-AA25-09F1198A6FBF}" srcOrd="2" destOrd="0" parTransId="{48F29414-CE14-4E00-B54A-4C984F37367D}" sibTransId="{8136FFEF-9B43-4E28-AB80-634BAD990BA4}"/>
    <dgm:cxn modelId="{841ACA69-16B7-4459-8E1E-4C192ECD6790}" srcId="{916C16D0-EBCC-4656-A0E6-D8AB5ED0B309}" destId="{2BED57F2-6709-482E-81D5-874AE3480FC1}" srcOrd="0" destOrd="0" parTransId="{296C462D-1D21-4BC4-AA0A-14CA5B15C5A1}" sibTransId="{363484A7-EED4-48B7-8D3B-7AFBBA8A7159}"/>
    <dgm:cxn modelId="{57548970-55E9-4C3A-A723-C7BFABE02465}" srcId="{916C16D0-EBCC-4656-A0E6-D8AB5ED0B309}" destId="{11975BA0-02F8-4D3A-8809-D4DF94D64F5B}" srcOrd="1" destOrd="0" parTransId="{4F0B429A-3144-482D-94CE-04EE71B1C863}" sibTransId="{07802B9A-EBFF-4E8D-A209-2B314A9B5D48}"/>
    <dgm:cxn modelId="{920D3E72-56EC-4AF1-A19B-2587D1F86511}" srcId="{DDF2CE72-35B3-4CDF-A152-170A0A16AF7B}" destId="{1E9EBDC4-E004-4F02-BD63-D26FDE884E2C}" srcOrd="1" destOrd="0" parTransId="{0A524E78-804A-4D82-BB8A-EEA98554C817}" sibTransId="{13DC6B13-8B11-432E-BC13-983C35783F67}"/>
    <dgm:cxn modelId="{B8670877-76C6-4A82-BC31-8C64E8518955}" srcId="{9B70C0AD-2DCA-4174-B7BD-92C170B9DEBE}" destId="{55C62E2B-26B5-4005-AFAF-215A4766B749}" srcOrd="1" destOrd="0" parTransId="{22C5EF3E-2A83-4A8D-9658-C6058E049136}" sibTransId="{B5D3FBEA-E661-4616-A130-336C1C8FEAAF}"/>
    <dgm:cxn modelId="{443E9A7E-791B-4122-91D4-3FD0EF464E99}" srcId="{DDF2CE72-35B3-4CDF-A152-170A0A16AF7B}" destId="{701249BA-7825-4CAB-8956-812D62E0FA02}" srcOrd="0" destOrd="0" parTransId="{C06AA713-253C-4A2E-B5B0-566FFE767BAF}" sibTransId="{78C771A6-F384-4708-87E9-B1E6E25284A1}"/>
    <dgm:cxn modelId="{C2B6D1A1-BBC9-4342-8485-C809E78654D6}" type="presOf" srcId="{55C62E2B-26B5-4005-AFAF-215A4766B749}" destId="{8A92ACAC-084F-4868-9967-2A91DF465331}" srcOrd="0" destOrd="0" presId="urn:microsoft.com/office/officeart/2017/3/layout/DropPinTimeline"/>
    <dgm:cxn modelId="{552CE2C4-680B-45CF-B51A-73C0FDDF54FC}" type="presOf" srcId="{E44CF1D6-F2DD-4FC2-AA25-09F1198A6FBF}" destId="{796E3E07-0061-4D01-9718-98D98832019B}" srcOrd="0" destOrd="0" presId="urn:microsoft.com/office/officeart/2017/3/layout/DropPinTimeline"/>
    <dgm:cxn modelId="{813019C6-9297-4BAD-8D37-C3857FFD7545}" srcId="{9B70C0AD-2DCA-4174-B7BD-92C170B9DEBE}" destId="{DDF2CE72-35B3-4CDF-A152-170A0A16AF7B}" srcOrd="0" destOrd="0" parTransId="{6FE502D3-D997-4AB2-A86E-2F478890F2CC}" sibTransId="{83D1DCC5-2B44-4134-9B4C-E92DB25368BD}"/>
    <dgm:cxn modelId="{31B5AAC9-643B-4272-9624-E488F9CD83B3}" srcId="{55C62E2B-26B5-4005-AFAF-215A4766B749}" destId="{F2F1E313-7804-4671-B63C-54EED079613F}" srcOrd="0" destOrd="0" parTransId="{82280885-5623-4F11-8490-C012B4AE3C73}" sibTransId="{95D298E0-3D5D-4315-B376-E0783CAD38A1}"/>
    <dgm:cxn modelId="{EA9772D7-3F30-40EB-9FD5-696465EB98C8}" type="presOf" srcId="{2BED57F2-6709-482E-81D5-874AE3480FC1}" destId="{68C449BD-CF70-45DD-83D6-4E4B977F1393}" srcOrd="0" destOrd="0" presId="urn:microsoft.com/office/officeart/2017/3/layout/DropPinTimeline"/>
    <dgm:cxn modelId="{F19140D8-D5DB-4015-A29A-21F97BD03FDA}" type="presOf" srcId="{11975BA0-02F8-4D3A-8809-D4DF94D64F5B}" destId="{68C449BD-CF70-45DD-83D6-4E4B977F1393}" srcOrd="0" destOrd="1" presId="urn:microsoft.com/office/officeart/2017/3/layout/DropPinTimeline"/>
    <dgm:cxn modelId="{AFEC9FE9-3BEA-475E-B8F0-7B0288A6E039}" type="presOf" srcId="{F8B57FD7-6175-46E1-864E-084B1C0CDA1D}" destId="{1DEC64C2-DD93-4760-9BDD-0048B96F51A6}" srcOrd="0" destOrd="0" presId="urn:microsoft.com/office/officeart/2017/3/layout/DropPinTimeline"/>
    <dgm:cxn modelId="{1B44FDEA-EF69-4D1A-A918-6C816281FF9D}" type="presOf" srcId="{9B70C0AD-2DCA-4174-B7BD-92C170B9DEBE}" destId="{BA6DAABD-489C-4D15-95ED-8147D00BFE84}" srcOrd="0" destOrd="0" presId="urn:microsoft.com/office/officeart/2017/3/layout/DropPinTimeline"/>
    <dgm:cxn modelId="{376725F1-9D24-45DE-9CB7-C7A25CE9A8AF}" type="presParOf" srcId="{BA6DAABD-489C-4D15-95ED-8147D00BFE84}" destId="{735B54D4-C952-4D0C-B791-53CAA11522D2}" srcOrd="0" destOrd="0" presId="urn:microsoft.com/office/officeart/2017/3/layout/DropPinTimeline"/>
    <dgm:cxn modelId="{149BC13C-7BDA-4F44-B12B-134C711BBBA4}" type="presParOf" srcId="{BA6DAABD-489C-4D15-95ED-8147D00BFE84}" destId="{00DAF81E-B64E-4C2A-8342-3F931002E363}" srcOrd="1" destOrd="0" presId="urn:microsoft.com/office/officeart/2017/3/layout/DropPinTimeline"/>
    <dgm:cxn modelId="{E3F34C97-2A68-4E98-80F9-71DE4BC8C128}" type="presParOf" srcId="{00DAF81E-B64E-4C2A-8342-3F931002E363}" destId="{D59AE607-FA41-47AD-B0E1-CA34DDE9F6F7}" srcOrd="0" destOrd="0" presId="urn:microsoft.com/office/officeart/2017/3/layout/DropPinTimeline"/>
    <dgm:cxn modelId="{DB717F7C-D796-4EB9-9357-8FB9EFC3A0B1}" type="presParOf" srcId="{D59AE607-FA41-47AD-B0E1-CA34DDE9F6F7}" destId="{E6F7AB75-44FD-4501-A580-2D03E039AF6E}" srcOrd="0" destOrd="0" presId="urn:microsoft.com/office/officeart/2017/3/layout/DropPinTimeline"/>
    <dgm:cxn modelId="{07766A19-683C-433F-BBDC-EF37D1F6B0E8}" type="presParOf" srcId="{D59AE607-FA41-47AD-B0E1-CA34DDE9F6F7}" destId="{1C0F25A4-E8F2-479C-A0AE-A7A43EBF7775}" srcOrd="1" destOrd="0" presId="urn:microsoft.com/office/officeart/2017/3/layout/DropPinTimeline"/>
    <dgm:cxn modelId="{AE118C69-1147-4E5B-95F5-9FDCBE76D7E3}" type="presParOf" srcId="{1C0F25A4-E8F2-479C-A0AE-A7A43EBF7775}" destId="{3D6EDFBA-21F8-4E7E-AF11-ED8A99B44C32}" srcOrd="0" destOrd="0" presId="urn:microsoft.com/office/officeart/2017/3/layout/DropPinTimeline"/>
    <dgm:cxn modelId="{3F8119FE-72E7-4E96-B9BA-1A58F807AD5A}" type="presParOf" srcId="{1C0F25A4-E8F2-479C-A0AE-A7A43EBF7775}" destId="{B0298688-F4AF-46A9-B8F3-73939CE683C0}" srcOrd="1" destOrd="0" presId="urn:microsoft.com/office/officeart/2017/3/layout/DropPinTimeline"/>
    <dgm:cxn modelId="{FAB1CA22-6A5D-4A5A-8E36-1A5784630CCD}" type="presParOf" srcId="{D59AE607-FA41-47AD-B0E1-CA34DDE9F6F7}" destId="{3D663CDC-3D0C-49ED-BB2F-A60D9582A560}" srcOrd="2" destOrd="0" presId="urn:microsoft.com/office/officeart/2017/3/layout/DropPinTimeline"/>
    <dgm:cxn modelId="{4621EAFD-38D9-49E3-B1B1-2CCD62DE1551}" type="presParOf" srcId="{D59AE607-FA41-47AD-B0E1-CA34DDE9F6F7}" destId="{C1AD8AE1-CEA9-479D-B4A0-3D46D3D774B9}" srcOrd="3" destOrd="0" presId="urn:microsoft.com/office/officeart/2017/3/layout/DropPinTimeline"/>
    <dgm:cxn modelId="{28D380C1-3FDA-4233-B53D-91C7EDD35BB7}" type="presParOf" srcId="{D59AE607-FA41-47AD-B0E1-CA34DDE9F6F7}" destId="{3317BBD3-5E60-495B-A169-D167AF7F0A78}" srcOrd="4" destOrd="0" presId="urn:microsoft.com/office/officeart/2017/3/layout/DropPinTimeline"/>
    <dgm:cxn modelId="{A72AE768-5671-471C-888B-18DB278D22DF}" type="presParOf" srcId="{D59AE607-FA41-47AD-B0E1-CA34DDE9F6F7}" destId="{083512B6-2433-4499-845D-F982D01ED600}" srcOrd="5" destOrd="0" presId="urn:microsoft.com/office/officeart/2017/3/layout/DropPinTimeline"/>
    <dgm:cxn modelId="{D0F2873D-DD57-4D28-B657-0710FD5E1EAB}" type="presParOf" srcId="{00DAF81E-B64E-4C2A-8342-3F931002E363}" destId="{2716B05C-A8DD-432E-9F60-623B6C7A517D}" srcOrd="1" destOrd="0" presId="urn:microsoft.com/office/officeart/2017/3/layout/DropPinTimeline"/>
    <dgm:cxn modelId="{5CD1F9AE-4FEA-4650-9967-3CE224055500}" type="presParOf" srcId="{00DAF81E-B64E-4C2A-8342-3F931002E363}" destId="{A2509F3D-56F4-48B9-AB90-F1287B0749A4}" srcOrd="2" destOrd="0" presId="urn:microsoft.com/office/officeart/2017/3/layout/DropPinTimeline"/>
    <dgm:cxn modelId="{DF9349A8-E05E-4DAC-9365-21330B0785C4}" type="presParOf" srcId="{A2509F3D-56F4-48B9-AB90-F1287B0749A4}" destId="{BFCEC273-5CBF-4200-B35C-3A299A7AB82A}" srcOrd="0" destOrd="0" presId="urn:microsoft.com/office/officeart/2017/3/layout/DropPinTimeline"/>
    <dgm:cxn modelId="{3909BBA5-AED4-406C-A209-0D377607FDD7}" type="presParOf" srcId="{A2509F3D-56F4-48B9-AB90-F1287B0749A4}" destId="{1B8385DF-1E14-4E83-8F7C-8FE767BE2276}" srcOrd="1" destOrd="0" presId="urn:microsoft.com/office/officeart/2017/3/layout/DropPinTimeline"/>
    <dgm:cxn modelId="{3AF36256-2DF8-41FE-9E44-E0644A96B5E4}" type="presParOf" srcId="{1B8385DF-1E14-4E83-8F7C-8FE767BE2276}" destId="{9AA4EDC0-7980-42EC-A111-7800FDC1BD46}" srcOrd="0" destOrd="0" presId="urn:microsoft.com/office/officeart/2017/3/layout/DropPinTimeline"/>
    <dgm:cxn modelId="{46C29617-D0A9-4002-BBC4-C01D38F09AE2}" type="presParOf" srcId="{1B8385DF-1E14-4E83-8F7C-8FE767BE2276}" destId="{381FF05B-F969-4992-B0F4-694F06DFF304}" srcOrd="1" destOrd="0" presId="urn:microsoft.com/office/officeart/2017/3/layout/DropPinTimeline"/>
    <dgm:cxn modelId="{404B34DA-426F-4DF3-8728-F3EB3CC092CE}" type="presParOf" srcId="{A2509F3D-56F4-48B9-AB90-F1287B0749A4}" destId="{559C2CC5-0440-480A-B252-554F39B3B869}" srcOrd="2" destOrd="0" presId="urn:microsoft.com/office/officeart/2017/3/layout/DropPinTimeline"/>
    <dgm:cxn modelId="{A22B4AC4-925B-4AF7-BAC9-D9EEDBD0135D}" type="presParOf" srcId="{A2509F3D-56F4-48B9-AB90-F1287B0749A4}" destId="{8A92ACAC-084F-4868-9967-2A91DF465331}" srcOrd="3" destOrd="0" presId="urn:microsoft.com/office/officeart/2017/3/layout/DropPinTimeline"/>
    <dgm:cxn modelId="{F9357C21-656E-4875-B6AD-55E0F1858393}" type="presParOf" srcId="{A2509F3D-56F4-48B9-AB90-F1287B0749A4}" destId="{A1C3F8B0-DFED-4B2B-88CD-FC798DDA90BA}" srcOrd="4" destOrd="0" presId="urn:microsoft.com/office/officeart/2017/3/layout/DropPinTimeline"/>
    <dgm:cxn modelId="{EDB39132-7334-4900-9405-FB31D8C0730C}" type="presParOf" srcId="{A2509F3D-56F4-48B9-AB90-F1287B0749A4}" destId="{D31044D5-865E-4C6F-AB0A-32FB3FA3BD27}" srcOrd="5" destOrd="0" presId="urn:microsoft.com/office/officeart/2017/3/layout/DropPinTimeline"/>
    <dgm:cxn modelId="{4D1219AA-3A52-4E17-863B-05664EF3BFB6}" type="presParOf" srcId="{00DAF81E-B64E-4C2A-8342-3F931002E363}" destId="{71C6C32A-E4DD-4244-850B-168475EDC18B}" srcOrd="3" destOrd="0" presId="urn:microsoft.com/office/officeart/2017/3/layout/DropPinTimeline"/>
    <dgm:cxn modelId="{C4DBB603-E202-4D79-8F17-F6AB622A3663}" type="presParOf" srcId="{00DAF81E-B64E-4C2A-8342-3F931002E363}" destId="{C773FE53-84B0-4A24-9A16-AD4FC01B1446}" srcOrd="4" destOrd="0" presId="urn:microsoft.com/office/officeart/2017/3/layout/DropPinTimeline"/>
    <dgm:cxn modelId="{0AC8F618-D238-406F-9C96-DDFA7A3D783E}" type="presParOf" srcId="{C773FE53-84B0-4A24-9A16-AD4FC01B1446}" destId="{504C4A45-6AF0-4F10-B736-F19297A6E462}" srcOrd="0" destOrd="0" presId="urn:microsoft.com/office/officeart/2017/3/layout/DropPinTimeline"/>
    <dgm:cxn modelId="{F4644372-7A97-4591-B32F-B2C9AE46A4E8}" type="presParOf" srcId="{C773FE53-84B0-4A24-9A16-AD4FC01B1446}" destId="{A1FCA467-B04C-45F4-9D44-30FBA9E2C8EF}" srcOrd="1" destOrd="0" presId="urn:microsoft.com/office/officeart/2017/3/layout/DropPinTimeline"/>
    <dgm:cxn modelId="{0F387CA6-FD63-491C-B69F-0B4E09113826}" type="presParOf" srcId="{A1FCA467-B04C-45F4-9D44-30FBA9E2C8EF}" destId="{FA35CC55-0169-4A50-AB6D-49458E7FC7D7}" srcOrd="0" destOrd="0" presId="urn:microsoft.com/office/officeart/2017/3/layout/DropPinTimeline"/>
    <dgm:cxn modelId="{E461D831-7282-4A26-9256-F6DCF741107A}" type="presParOf" srcId="{A1FCA467-B04C-45F4-9D44-30FBA9E2C8EF}" destId="{F863B2E6-DC2F-40B7-8BEF-EF6AC03FD822}" srcOrd="1" destOrd="0" presId="urn:microsoft.com/office/officeart/2017/3/layout/DropPinTimeline"/>
    <dgm:cxn modelId="{37837359-3456-4E42-A3E4-9F3691284E54}" type="presParOf" srcId="{C773FE53-84B0-4A24-9A16-AD4FC01B1446}" destId="{1DEC64C2-DD93-4760-9BDD-0048B96F51A6}" srcOrd="2" destOrd="0" presId="urn:microsoft.com/office/officeart/2017/3/layout/DropPinTimeline"/>
    <dgm:cxn modelId="{A1DDE305-CBE2-410A-A83E-FF5CDCEE7BE3}" type="presParOf" srcId="{C773FE53-84B0-4A24-9A16-AD4FC01B1446}" destId="{796E3E07-0061-4D01-9718-98D98832019B}" srcOrd="3" destOrd="0" presId="urn:microsoft.com/office/officeart/2017/3/layout/DropPinTimeline"/>
    <dgm:cxn modelId="{6A6D334A-97A2-4278-A7D9-A06683D53500}" type="presParOf" srcId="{C773FE53-84B0-4A24-9A16-AD4FC01B1446}" destId="{80C622F9-D80C-4109-893E-294387F3B95F}" srcOrd="4" destOrd="0" presId="urn:microsoft.com/office/officeart/2017/3/layout/DropPinTimeline"/>
    <dgm:cxn modelId="{8596BC3F-607A-4887-A847-7CFF9AB8BDBB}" type="presParOf" srcId="{C773FE53-84B0-4A24-9A16-AD4FC01B1446}" destId="{31946468-10D2-4BBC-B246-B6B95A785EA8}" srcOrd="5" destOrd="0" presId="urn:microsoft.com/office/officeart/2017/3/layout/DropPinTimeline"/>
    <dgm:cxn modelId="{2955C4CA-049B-4EC7-BEC1-655D09C4D9FC}" type="presParOf" srcId="{00DAF81E-B64E-4C2A-8342-3F931002E363}" destId="{848ABD45-1E1A-415A-BDBA-C2941A66753C}" srcOrd="5" destOrd="0" presId="urn:microsoft.com/office/officeart/2017/3/layout/DropPinTimeline"/>
    <dgm:cxn modelId="{03069218-CD67-4283-967C-EB6DC57F67C3}" type="presParOf" srcId="{00DAF81E-B64E-4C2A-8342-3F931002E363}" destId="{60FB5DFB-E0BD-47C8-8D81-507130B8BA2E}" srcOrd="6" destOrd="0" presId="urn:microsoft.com/office/officeart/2017/3/layout/DropPinTimeline"/>
    <dgm:cxn modelId="{5560A17C-5062-4D68-8314-4F461506D713}" type="presParOf" srcId="{60FB5DFB-E0BD-47C8-8D81-507130B8BA2E}" destId="{D31F249D-9DEE-4AD2-A775-29BDBFD17894}" srcOrd="0" destOrd="0" presId="urn:microsoft.com/office/officeart/2017/3/layout/DropPinTimeline"/>
    <dgm:cxn modelId="{FF2853A4-6AA8-42FC-A57A-119D826481EA}" type="presParOf" srcId="{60FB5DFB-E0BD-47C8-8D81-507130B8BA2E}" destId="{9B7EE146-EE19-4612-BDC0-78D042932540}" srcOrd="1" destOrd="0" presId="urn:microsoft.com/office/officeart/2017/3/layout/DropPinTimeline"/>
    <dgm:cxn modelId="{69CFA27D-B489-4687-A362-36AF3EA6A41C}" type="presParOf" srcId="{9B7EE146-EE19-4612-BDC0-78D042932540}" destId="{B6EEC560-5572-441E-84FF-D09F9DE88692}" srcOrd="0" destOrd="0" presId="urn:microsoft.com/office/officeart/2017/3/layout/DropPinTimeline"/>
    <dgm:cxn modelId="{29DEA673-C518-4923-A8F2-969671069B47}" type="presParOf" srcId="{9B7EE146-EE19-4612-BDC0-78D042932540}" destId="{9BD6A49D-03A8-41F5-B478-7DB087341FFC}" srcOrd="1" destOrd="0" presId="urn:microsoft.com/office/officeart/2017/3/layout/DropPinTimeline"/>
    <dgm:cxn modelId="{8E156415-87A3-43C0-9A21-808EBBC32B6F}" type="presParOf" srcId="{60FB5DFB-E0BD-47C8-8D81-507130B8BA2E}" destId="{68C449BD-CF70-45DD-83D6-4E4B977F1393}" srcOrd="2" destOrd="0" presId="urn:microsoft.com/office/officeart/2017/3/layout/DropPinTimeline"/>
    <dgm:cxn modelId="{4237B903-0985-4AF4-8F2B-A0E42CC2EA74}" type="presParOf" srcId="{60FB5DFB-E0BD-47C8-8D81-507130B8BA2E}" destId="{2AD374C2-C091-4D7A-96E9-AD9DDD3E94E7}" srcOrd="3" destOrd="0" presId="urn:microsoft.com/office/officeart/2017/3/layout/DropPinTimeline"/>
    <dgm:cxn modelId="{3D4E32CA-2BAE-4263-96FB-8E01CC99614C}" type="presParOf" srcId="{60FB5DFB-E0BD-47C8-8D81-507130B8BA2E}" destId="{C1FCDB49-14D3-4AFF-88CB-8DF547E9BC00}" srcOrd="4" destOrd="0" presId="urn:microsoft.com/office/officeart/2017/3/layout/DropPinTimeline"/>
    <dgm:cxn modelId="{F69021C7-F0F1-4FE5-9876-3D92D5FBC3E5}" type="presParOf" srcId="{60FB5DFB-E0BD-47C8-8D81-507130B8BA2E}" destId="{22BFACD8-FB54-4C77-8B4B-DE610056C346}"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B54D4-C952-4D0C-B791-53CAA11522D2}">
      <dsp:nvSpPr>
        <dsp:cNvPr id="0" name=""/>
        <dsp:cNvSpPr/>
      </dsp:nvSpPr>
      <dsp:spPr>
        <a:xfrm>
          <a:off x="0" y="2289866"/>
          <a:ext cx="889494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3D6EDFBA-21F8-4E7E-AF11-ED8A99B44C32}">
      <dsp:nvSpPr>
        <dsp:cNvPr id="0" name=""/>
        <dsp:cNvSpPr/>
      </dsp:nvSpPr>
      <dsp:spPr>
        <a:xfrm rot="8100000">
          <a:off x="72633" y="527724"/>
          <a:ext cx="336789" cy="336789"/>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298688-F4AF-46A9-B8F3-73939CE683C0}">
      <dsp:nvSpPr>
        <dsp:cNvPr id="0" name=""/>
        <dsp:cNvSpPr/>
      </dsp:nvSpPr>
      <dsp:spPr>
        <a:xfrm>
          <a:off x="110047" y="565139"/>
          <a:ext cx="261960" cy="26196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D663CDC-3D0C-49ED-BB2F-A60D9582A560}">
      <dsp:nvSpPr>
        <dsp:cNvPr id="0" name=""/>
        <dsp:cNvSpPr/>
      </dsp:nvSpPr>
      <dsp:spPr>
        <a:xfrm>
          <a:off x="479173" y="934265"/>
          <a:ext cx="2959767" cy="135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a:solidFill>
                <a:schemeClr val="bg2"/>
              </a:solidFill>
              <a:latin typeface="Avenir Next LT Pro Light"/>
            </a:rPr>
            <a:t>Played a valuable role as a </a:t>
          </a:r>
          <a:r>
            <a:rPr lang="en-US" sz="1300" b="1" kern="1200">
              <a:solidFill>
                <a:schemeClr val="bg2"/>
              </a:solidFill>
              <a:latin typeface="Avenir Next LT Pro Light"/>
            </a:rPr>
            <a:t>coding partner</a:t>
          </a:r>
          <a:r>
            <a:rPr lang="en-US" sz="1300" kern="1200">
              <a:solidFill>
                <a:schemeClr val="bg2"/>
              </a:solidFill>
              <a:latin typeface="Avenir Next LT Pro Light"/>
            </a:rPr>
            <a:t> for processing large datasets</a:t>
          </a:r>
        </a:p>
        <a:p>
          <a:pPr marL="0" lvl="0" indent="0" algn="l" defTabSz="577850">
            <a:lnSpc>
              <a:spcPct val="90000"/>
            </a:lnSpc>
            <a:spcBef>
              <a:spcPct val="0"/>
            </a:spcBef>
            <a:spcAft>
              <a:spcPct val="35000"/>
            </a:spcAft>
            <a:buNone/>
          </a:pPr>
          <a:r>
            <a:rPr lang="en-US" sz="1300" kern="1200">
              <a:solidFill>
                <a:schemeClr val="bg2"/>
              </a:solidFill>
              <a:latin typeface="Avenir Next LT Pro Light"/>
            </a:rPr>
            <a:t>Used as a supportive tool for </a:t>
          </a:r>
          <a:r>
            <a:rPr lang="en-US" sz="1300" b="1" kern="1200">
              <a:solidFill>
                <a:schemeClr val="bg2"/>
              </a:solidFill>
              <a:latin typeface="Avenir Next LT Pro Light"/>
            </a:rPr>
            <a:t>data cleaning, imputation, and integration</a:t>
          </a:r>
          <a:r>
            <a:rPr lang="en-US" sz="1300" kern="1200">
              <a:solidFill>
                <a:schemeClr val="bg2"/>
              </a:solidFill>
              <a:latin typeface="Avenir Next LT Pro Light"/>
            </a:rPr>
            <a:t> – results remained exploratory</a:t>
          </a:r>
        </a:p>
      </dsp:txBody>
      <dsp:txXfrm>
        <a:off x="479173" y="934265"/>
        <a:ext cx="2959767" cy="1355600"/>
      </dsp:txXfrm>
    </dsp:sp>
    <dsp:sp modelId="{C1AD8AE1-CEA9-479D-B4A0-3D46D3D774B9}">
      <dsp:nvSpPr>
        <dsp:cNvPr id="0" name=""/>
        <dsp:cNvSpPr/>
      </dsp:nvSpPr>
      <dsp:spPr>
        <a:xfrm>
          <a:off x="479173" y="457973"/>
          <a:ext cx="2959767" cy="47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a:solidFill>
                <a:schemeClr val="bg2"/>
              </a:solidFill>
              <a:latin typeface="Montserrat"/>
            </a:rPr>
            <a:t> Enrollment &amp; Plan Offerings</a:t>
          </a:r>
        </a:p>
      </dsp:txBody>
      <dsp:txXfrm>
        <a:off x="479173" y="457973"/>
        <a:ext cx="2959767" cy="476292"/>
      </dsp:txXfrm>
    </dsp:sp>
    <dsp:sp modelId="{3317BBD3-5E60-495B-A169-D167AF7F0A78}">
      <dsp:nvSpPr>
        <dsp:cNvPr id="0" name=""/>
        <dsp:cNvSpPr/>
      </dsp:nvSpPr>
      <dsp:spPr>
        <a:xfrm>
          <a:off x="241027" y="934265"/>
          <a:ext cx="0" cy="135560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6F7AB75-44FD-4501-A580-2D03E039AF6E}">
      <dsp:nvSpPr>
        <dsp:cNvPr id="0" name=""/>
        <dsp:cNvSpPr/>
      </dsp:nvSpPr>
      <dsp:spPr>
        <a:xfrm>
          <a:off x="197019" y="2247000"/>
          <a:ext cx="85732" cy="857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A4EDC0-7980-42EC-A111-7800FDC1BD46}">
      <dsp:nvSpPr>
        <dsp:cNvPr id="0" name=""/>
        <dsp:cNvSpPr/>
      </dsp:nvSpPr>
      <dsp:spPr>
        <a:xfrm rot="18900000">
          <a:off x="1847032" y="3715218"/>
          <a:ext cx="336789" cy="336789"/>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1FF05B-F969-4992-B0F4-694F06DFF304}">
      <dsp:nvSpPr>
        <dsp:cNvPr id="0" name=""/>
        <dsp:cNvSpPr/>
      </dsp:nvSpPr>
      <dsp:spPr>
        <a:xfrm>
          <a:off x="1884447" y="3752633"/>
          <a:ext cx="261960" cy="26196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59C2CC5-0440-480A-B252-554F39B3B869}">
      <dsp:nvSpPr>
        <dsp:cNvPr id="0" name=""/>
        <dsp:cNvSpPr/>
      </dsp:nvSpPr>
      <dsp:spPr>
        <a:xfrm>
          <a:off x="2253573" y="2289866"/>
          <a:ext cx="2959767" cy="135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solidFill>
                <a:schemeClr val="bg2"/>
              </a:solidFill>
              <a:latin typeface="Avenir Next LT Pro Light"/>
            </a:rPr>
            <a:t>Develop an </a:t>
          </a:r>
          <a:r>
            <a:rPr lang="en-US" sz="1300" b="1" kern="1200">
              <a:solidFill>
                <a:schemeClr val="bg2"/>
              </a:solidFill>
              <a:latin typeface="Avenir Next LT Pro Light"/>
            </a:rPr>
            <a:t>AI-enabled mode</a:t>
          </a:r>
          <a:r>
            <a:rPr lang="en-US" sz="1300" kern="1200">
              <a:solidFill>
                <a:schemeClr val="bg2"/>
              </a:solidFill>
              <a:latin typeface="Avenir Next LT Pro Light"/>
            </a:rPr>
            <a:t>l to identify counties with higher levels of social and economic stress</a:t>
          </a:r>
        </a:p>
      </dsp:txBody>
      <dsp:txXfrm>
        <a:off x="2253573" y="2289866"/>
        <a:ext cx="2959767" cy="1355600"/>
      </dsp:txXfrm>
    </dsp:sp>
    <dsp:sp modelId="{8A92ACAC-084F-4868-9967-2A91DF465331}">
      <dsp:nvSpPr>
        <dsp:cNvPr id="0" name=""/>
        <dsp:cNvSpPr/>
      </dsp:nvSpPr>
      <dsp:spPr>
        <a:xfrm>
          <a:off x="2253573" y="3645467"/>
          <a:ext cx="2959767" cy="47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0" kern="1200">
              <a:solidFill>
                <a:schemeClr val="bg2"/>
              </a:solidFill>
              <a:latin typeface="Montserrat"/>
            </a:rPr>
            <a:t> Social Determinants of Health</a:t>
          </a:r>
        </a:p>
      </dsp:txBody>
      <dsp:txXfrm>
        <a:off x="2253573" y="3645467"/>
        <a:ext cx="2959767" cy="476292"/>
      </dsp:txXfrm>
    </dsp:sp>
    <dsp:sp modelId="{A1C3F8B0-DFED-4B2B-88CD-FC798DDA90BA}">
      <dsp:nvSpPr>
        <dsp:cNvPr id="0" name=""/>
        <dsp:cNvSpPr/>
      </dsp:nvSpPr>
      <dsp:spPr>
        <a:xfrm>
          <a:off x="2015427" y="2289866"/>
          <a:ext cx="0" cy="135560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FCEC273-5CBF-4200-B35C-3A299A7AB82A}">
      <dsp:nvSpPr>
        <dsp:cNvPr id="0" name=""/>
        <dsp:cNvSpPr/>
      </dsp:nvSpPr>
      <dsp:spPr>
        <a:xfrm>
          <a:off x="1971419" y="2247000"/>
          <a:ext cx="85732" cy="857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5CC55-0169-4A50-AB6D-49458E7FC7D7}">
      <dsp:nvSpPr>
        <dsp:cNvPr id="0" name=""/>
        <dsp:cNvSpPr/>
      </dsp:nvSpPr>
      <dsp:spPr>
        <a:xfrm rot="8100000">
          <a:off x="3621432" y="527724"/>
          <a:ext cx="336789" cy="336789"/>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63B2E6-DC2F-40B7-8BEF-EF6AC03FD822}">
      <dsp:nvSpPr>
        <dsp:cNvPr id="0" name=""/>
        <dsp:cNvSpPr/>
      </dsp:nvSpPr>
      <dsp:spPr>
        <a:xfrm>
          <a:off x="3658846" y="565139"/>
          <a:ext cx="261960" cy="26196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DEC64C2-DD93-4760-9BDD-0048B96F51A6}">
      <dsp:nvSpPr>
        <dsp:cNvPr id="0" name=""/>
        <dsp:cNvSpPr/>
      </dsp:nvSpPr>
      <dsp:spPr>
        <a:xfrm>
          <a:off x="4027973" y="934265"/>
          <a:ext cx="2959767" cy="135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a:solidFill>
                <a:schemeClr val="bg2"/>
              </a:solidFill>
              <a:latin typeface="Avenir Next LT Pro Light"/>
            </a:rPr>
            <a:t>Using </a:t>
          </a:r>
          <a:r>
            <a:rPr lang="en-US" sz="1300" b="1" kern="1200">
              <a:solidFill>
                <a:schemeClr val="bg2"/>
              </a:solidFill>
              <a:latin typeface="Avenir Next LT Pro Light"/>
            </a:rPr>
            <a:t>Natural Language Processing (NLP)</a:t>
          </a:r>
          <a:r>
            <a:rPr lang="en-US" sz="1300" kern="1200">
              <a:solidFill>
                <a:schemeClr val="bg2"/>
              </a:solidFill>
              <a:latin typeface="Avenir Next LT Pro Light"/>
            </a:rPr>
            <a:t> techniques powered by AI to conduct sentiment analysis on text data</a:t>
          </a:r>
        </a:p>
      </dsp:txBody>
      <dsp:txXfrm>
        <a:off x="4027973" y="934265"/>
        <a:ext cx="2959767" cy="1355600"/>
      </dsp:txXfrm>
    </dsp:sp>
    <dsp:sp modelId="{796E3E07-0061-4D01-9718-98D98832019B}">
      <dsp:nvSpPr>
        <dsp:cNvPr id="0" name=""/>
        <dsp:cNvSpPr/>
      </dsp:nvSpPr>
      <dsp:spPr>
        <a:xfrm>
          <a:off x="4027973" y="457973"/>
          <a:ext cx="2959767" cy="47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a:solidFill>
                <a:schemeClr val="bg2"/>
              </a:solidFill>
              <a:latin typeface="Montserrat"/>
            </a:rPr>
            <a:t> </a:t>
          </a:r>
          <a:r>
            <a:rPr lang="en-US" sz="1700" b="0" kern="1200">
              <a:solidFill>
                <a:schemeClr val="bg2"/>
              </a:solidFill>
              <a:latin typeface="Montserrat"/>
            </a:rPr>
            <a:t>Sentiment</a:t>
          </a:r>
        </a:p>
      </dsp:txBody>
      <dsp:txXfrm>
        <a:off x="4027973" y="457973"/>
        <a:ext cx="2959767" cy="476292"/>
      </dsp:txXfrm>
    </dsp:sp>
    <dsp:sp modelId="{80C622F9-D80C-4109-893E-294387F3B95F}">
      <dsp:nvSpPr>
        <dsp:cNvPr id="0" name=""/>
        <dsp:cNvSpPr/>
      </dsp:nvSpPr>
      <dsp:spPr>
        <a:xfrm>
          <a:off x="3789827" y="934265"/>
          <a:ext cx="0" cy="135560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04C4A45-6AF0-4F10-B736-F19297A6E462}">
      <dsp:nvSpPr>
        <dsp:cNvPr id="0" name=""/>
        <dsp:cNvSpPr/>
      </dsp:nvSpPr>
      <dsp:spPr>
        <a:xfrm>
          <a:off x="3745818" y="2247000"/>
          <a:ext cx="85732" cy="857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EC560-5572-441E-84FF-D09F9DE88692}">
      <dsp:nvSpPr>
        <dsp:cNvPr id="0" name=""/>
        <dsp:cNvSpPr/>
      </dsp:nvSpPr>
      <dsp:spPr>
        <a:xfrm rot="18900000">
          <a:off x="5395832" y="3715218"/>
          <a:ext cx="336789" cy="336789"/>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6A49D-03A8-41F5-B478-7DB087341FFC}">
      <dsp:nvSpPr>
        <dsp:cNvPr id="0" name=""/>
        <dsp:cNvSpPr/>
      </dsp:nvSpPr>
      <dsp:spPr>
        <a:xfrm>
          <a:off x="5433246" y="3752633"/>
          <a:ext cx="261960" cy="261960"/>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8C449BD-CF70-45DD-83D6-4E4B977F1393}">
      <dsp:nvSpPr>
        <dsp:cNvPr id="0" name=""/>
        <dsp:cNvSpPr/>
      </dsp:nvSpPr>
      <dsp:spPr>
        <a:xfrm>
          <a:off x="5802373" y="2289866"/>
          <a:ext cx="2959767" cy="135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solidFill>
                <a:schemeClr val="bg2"/>
              </a:solidFill>
              <a:latin typeface="Avenir Next LT Pro Light"/>
            </a:rPr>
            <a:t>Leveraged AI to </a:t>
          </a:r>
          <a:r>
            <a:rPr lang="en-US" sz="1300" b="1" kern="1200">
              <a:solidFill>
                <a:schemeClr val="bg2"/>
              </a:solidFill>
              <a:latin typeface="Avenir Next LT Pro Light"/>
            </a:rPr>
            <a:t>cross-verify analysi</a:t>
          </a:r>
          <a:r>
            <a:rPr lang="en-US" sz="1300" kern="1200">
              <a:solidFill>
                <a:schemeClr val="bg2"/>
              </a:solidFill>
              <a:latin typeface="Avenir Next LT Pro Light"/>
            </a:rPr>
            <a:t>s and </a:t>
          </a:r>
          <a:r>
            <a:rPr lang="en-US" sz="1300" b="1" kern="1200">
              <a:solidFill>
                <a:schemeClr val="bg2"/>
              </a:solidFill>
              <a:latin typeface="Avenir Next LT Pro Light"/>
            </a:rPr>
            <a:t>enhance the effectivenes</a:t>
          </a:r>
          <a:r>
            <a:rPr lang="en-US" sz="1300" kern="1200">
              <a:solidFill>
                <a:schemeClr val="bg2"/>
              </a:solidFill>
              <a:latin typeface="Avenir Next LT Pro Light"/>
            </a:rPr>
            <a:t>s of data communication</a:t>
          </a:r>
        </a:p>
        <a:p>
          <a:pPr marL="0" lvl="0" indent="0" algn="l" defTabSz="577850" rtl="0">
            <a:lnSpc>
              <a:spcPct val="90000"/>
            </a:lnSpc>
            <a:spcBef>
              <a:spcPct val="0"/>
            </a:spcBef>
            <a:spcAft>
              <a:spcPct val="35000"/>
            </a:spcAft>
            <a:buNone/>
          </a:pPr>
          <a:r>
            <a:rPr lang="en-US" sz="1300" kern="1200">
              <a:solidFill>
                <a:schemeClr val="bg2"/>
              </a:solidFill>
              <a:latin typeface="Avenir Next LT Pro Light"/>
            </a:rPr>
            <a:t>AI powered tools for </a:t>
          </a:r>
          <a:r>
            <a:rPr lang="en-US" sz="1300" b="1" kern="1200">
              <a:solidFill>
                <a:schemeClr val="bg2"/>
              </a:solidFill>
              <a:latin typeface="Avenir Next LT Pro Light"/>
            </a:rPr>
            <a:t>further exploration</a:t>
          </a:r>
        </a:p>
      </dsp:txBody>
      <dsp:txXfrm>
        <a:off x="5802373" y="2289866"/>
        <a:ext cx="2959767" cy="1355600"/>
      </dsp:txXfrm>
    </dsp:sp>
    <dsp:sp modelId="{2AD374C2-C091-4D7A-96E9-AD9DDD3E94E7}">
      <dsp:nvSpPr>
        <dsp:cNvPr id="0" name=""/>
        <dsp:cNvSpPr/>
      </dsp:nvSpPr>
      <dsp:spPr>
        <a:xfrm>
          <a:off x="5802373" y="3645467"/>
          <a:ext cx="2959767" cy="47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a:solidFill>
                <a:schemeClr val="bg2"/>
              </a:solidFill>
              <a:latin typeface="Avenir Next LT Pro Light"/>
            </a:rPr>
            <a:t> </a:t>
          </a:r>
          <a:r>
            <a:rPr lang="en-US" sz="1700" b="0" kern="1200">
              <a:solidFill>
                <a:schemeClr val="bg2"/>
              </a:solidFill>
              <a:latin typeface="Montserrat"/>
            </a:rPr>
            <a:t>Delivery</a:t>
          </a:r>
        </a:p>
      </dsp:txBody>
      <dsp:txXfrm>
        <a:off x="5802373" y="3645467"/>
        <a:ext cx="2959767" cy="476292"/>
      </dsp:txXfrm>
    </dsp:sp>
    <dsp:sp modelId="{C1FCDB49-14D3-4AFF-88CB-8DF547E9BC00}">
      <dsp:nvSpPr>
        <dsp:cNvPr id="0" name=""/>
        <dsp:cNvSpPr/>
      </dsp:nvSpPr>
      <dsp:spPr>
        <a:xfrm>
          <a:off x="5564226" y="2289866"/>
          <a:ext cx="0" cy="135560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31F249D-9DEE-4AD2-A775-29BDBFD17894}">
      <dsp:nvSpPr>
        <dsp:cNvPr id="0" name=""/>
        <dsp:cNvSpPr/>
      </dsp:nvSpPr>
      <dsp:spPr>
        <a:xfrm>
          <a:off x="5520218" y="2247000"/>
          <a:ext cx="85732" cy="857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a:extLst>
            <a:ext uri="{FF2B5EF4-FFF2-40B4-BE49-F238E27FC236}">
              <a16:creationId xmlns:a16="http://schemas.microsoft.com/office/drawing/2014/main" id="{4C7165A6-053D-5922-6636-44FE77768175}"/>
            </a:ext>
          </a:extLst>
        </p:cNvPr>
        <p:cNvGrpSpPr/>
        <p:nvPr/>
      </p:nvGrpSpPr>
      <p:grpSpPr>
        <a:xfrm>
          <a:off x="0" y="0"/>
          <a:ext cx="0" cy="0"/>
          <a:chOff x="0" y="0"/>
          <a:chExt cx="0" cy="0"/>
        </a:xfrm>
      </p:grpSpPr>
      <p:sp>
        <p:nvSpPr>
          <p:cNvPr id="340" name="Google Shape;340;p:notes">
            <a:extLst>
              <a:ext uri="{FF2B5EF4-FFF2-40B4-BE49-F238E27FC236}">
                <a16:creationId xmlns:a16="http://schemas.microsoft.com/office/drawing/2014/main" id="{8DEA7D5D-96BC-4988-A743-4E3DD0C616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p:notes">
            <a:extLst>
              <a:ext uri="{FF2B5EF4-FFF2-40B4-BE49-F238E27FC236}">
                <a16:creationId xmlns:a16="http://schemas.microsoft.com/office/drawing/2014/main" id="{E7AED631-5318-2A48-ABBE-9AAB2C0FC5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21100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36F5B-4895-D342-1F00-FAF5F3FD9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20CA6-4177-6C3C-1525-96F79CAA20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8E32BD7-0A6C-6EDE-DBCB-B9498210B1D2}"/>
              </a:ext>
            </a:extLst>
          </p:cNvPr>
          <p:cNvSpPr>
            <a:spLocks noGrp="1"/>
          </p:cNvSpPr>
          <p:nvPr>
            <p:ph type="body" idx="1"/>
          </p:nvPr>
        </p:nvSpPr>
        <p:spPr/>
        <p:txBody>
          <a:bodyPr/>
          <a:lstStyle/>
          <a:p>
            <a:pPr marL="158750" indent="0">
              <a:buNone/>
            </a:pPr>
            <a:endParaRPr lang="en-US" b="0" dirty="0"/>
          </a:p>
        </p:txBody>
      </p:sp>
    </p:spTree>
    <p:extLst>
      <p:ext uri="{BB962C8B-B14F-4D97-AF65-F5344CB8AC3E}">
        <p14:creationId xmlns:p14="http://schemas.microsoft.com/office/powerpoint/2010/main" val="3908545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54C5-E436-4434-B680-A110C5E16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2F503-5FA8-42E9-4AEB-D05C23C468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64EF8BC-F5D3-26F9-F464-10F05935D1A9}"/>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918548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4B613-5E70-27AE-9782-010606501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6AAB7-82B0-EF2F-E0D3-8DE8D46AB0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1106D6-6D05-2FFD-36C4-703DED8761C5}"/>
              </a:ext>
            </a:extLst>
          </p:cNvPr>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41006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a:extLst>
            <a:ext uri="{FF2B5EF4-FFF2-40B4-BE49-F238E27FC236}">
              <a16:creationId xmlns:a16="http://schemas.microsoft.com/office/drawing/2014/main" id="{DFD13EFD-9A37-3C6A-AFBB-8AE75D30A1B6}"/>
            </a:ext>
          </a:extLst>
        </p:cNvPr>
        <p:cNvGrpSpPr/>
        <p:nvPr/>
      </p:nvGrpSpPr>
      <p:grpSpPr>
        <a:xfrm>
          <a:off x="0" y="0"/>
          <a:ext cx="0" cy="0"/>
          <a:chOff x="0" y="0"/>
          <a:chExt cx="0" cy="0"/>
        </a:xfrm>
      </p:grpSpPr>
      <p:sp>
        <p:nvSpPr>
          <p:cNvPr id="391" name="Google Shape;391;g34243edf174_0_462:notes">
            <a:extLst>
              <a:ext uri="{FF2B5EF4-FFF2-40B4-BE49-F238E27FC236}">
                <a16:creationId xmlns:a16="http://schemas.microsoft.com/office/drawing/2014/main" id="{AFE39648-9D8B-E536-E0ED-5CDDD8865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4243edf174_0_462:notes">
            <a:extLst>
              <a:ext uri="{FF2B5EF4-FFF2-40B4-BE49-F238E27FC236}">
                <a16:creationId xmlns:a16="http://schemas.microsoft.com/office/drawing/2014/main" id="{E4653FB1-A840-D907-EF09-8B9C8FADD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2808324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2C9AF-B6C4-1B36-9364-9BDCDF83C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6439A-3179-2E94-134C-5ED0569720C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44742-2889-59F6-AFF0-2E7C5C0F4623}"/>
              </a:ext>
            </a:extLst>
          </p:cNvPr>
          <p:cNvSpPr>
            <a:spLocks noGrp="1"/>
          </p:cNvSpPr>
          <p:nvPr>
            <p:ph type="body" idx="1"/>
          </p:nvPr>
        </p:nvSpPr>
        <p:spPr/>
        <p:txBody>
          <a:bodyPr/>
          <a:lstStyle/>
          <a:p>
            <a:pPr>
              <a:buNone/>
            </a:pPr>
            <a:r>
              <a:rPr lang="en-US"/>
              <a:t>Halee HCSC:</a:t>
            </a:r>
          </a:p>
          <a:p>
            <a:pPr>
              <a:buNone/>
            </a:pPr>
            <a:r>
              <a:rPr lang="en-US"/>
              <a:t>Likelihood to recommend: A significant majority (92%) of customers would recommend HCSC to others.</a:t>
            </a:r>
          </a:p>
          <a:p>
            <a:pPr>
              <a:buNone/>
            </a:pPr>
            <a:r>
              <a:rPr lang="en-US"/>
              <a:t>    Policy offerings: 73% of customers are happy with HCSC's policy offerings.</a:t>
            </a:r>
          </a:p>
          <a:p>
            <a:pPr>
              <a:buNone/>
            </a:pPr>
            <a:r>
              <a:rPr lang="en-US"/>
              <a:t>    Trustworthiness: A high percentage (81%) of customers trust HCSC.</a:t>
            </a:r>
          </a:p>
          <a:p>
            <a:pPr>
              <a:buNone/>
            </a:pPr>
            <a:r>
              <a:rPr lang="en-US"/>
              <a:t>    Renewal intention: A large majority (89%) of customers plan to renew their policies.</a:t>
            </a:r>
          </a:p>
          <a:p>
            <a:pPr>
              <a:buNone/>
            </a:pPr>
            <a:r>
              <a:rPr lang="en-US"/>
              <a:t>    Digital experience: Over 70% of respondents are satisfied with HCSC's website and mobile app.</a:t>
            </a:r>
          </a:p>
        </p:txBody>
      </p:sp>
    </p:spTree>
    <p:extLst>
      <p:ext uri="{BB962C8B-B14F-4D97-AF65-F5344CB8AC3E}">
        <p14:creationId xmlns:p14="http://schemas.microsoft.com/office/powerpoint/2010/main" val="2667366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54589-37A9-1EA9-2D4D-31103669B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7E3E2-7C44-785A-D915-11C307BE3E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D0F8BF-27E8-8763-C5C3-155227C534C4}"/>
              </a:ext>
            </a:extLst>
          </p:cNvPr>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49435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BF6FD-80DF-01B1-B4B9-31CA62195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C2F03-3972-4EA3-C30B-93D6544E2E6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86A653-6018-F1DC-F9AC-35E8305CEE0D}"/>
              </a:ext>
            </a:extLst>
          </p:cNvPr>
          <p:cNvSpPr>
            <a:spLocks noGrp="1"/>
          </p:cNvSpPr>
          <p:nvPr>
            <p:ph type="body" idx="1"/>
          </p:nvPr>
        </p:nvSpPr>
        <p:spPr/>
        <p:txBody>
          <a:bodyPr/>
          <a:lstStyle/>
          <a:p>
            <a:pPr marL="0" indent="0">
              <a:buNone/>
            </a:pPr>
            <a:endParaRPr lang="en-US" dirty="0">
              <a:ea typeface="Calibri"/>
            </a:endParaRPr>
          </a:p>
        </p:txBody>
      </p:sp>
    </p:spTree>
    <p:extLst>
      <p:ext uri="{BB962C8B-B14F-4D97-AF65-F5344CB8AC3E}">
        <p14:creationId xmlns:p14="http://schemas.microsoft.com/office/powerpoint/2010/main" val="2265990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EE564-107C-F4F9-9560-49D9F559F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68F31-2306-2B33-4D1A-7D32D80690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937D13-8085-76D4-C7CF-8CB8707DC0E9}"/>
              </a:ext>
            </a:extLst>
          </p:cNvPr>
          <p:cNvSpPr>
            <a:spLocks noGrp="1"/>
          </p:cNvSpPr>
          <p:nvPr>
            <p:ph type="body" idx="1"/>
          </p:nvPr>
        </p:nvSpPr>
        <p:spPr/>
        <p:txBody>
          <a:bodyPr/>
          <a:lstStyle/>
          <a:p>
            <a:pPr>
              <a:buNone/>
            </a:pPr>
            <a:endParaRPr lang="en-US" dirty="0">
              <a:latin typeface="Calibri"/>
              <a:ea typeface="Calibri"/>
              <a:cs typeface="Calibri"/>
            </a:endParaRPr>
          </a:p>
        </p:txBody>
      </p:sp>
    </p:spTree>
    <p:extLst>
      <p:ext uri="{BB962C8B-B14F-4D97-AF65-F5344CB8AC3E}">
        <p14:creationId xmlns:p14="http://schemas.microsoft.com/office/powerpoint/2010/main" val="96565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499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D82BF-4850-8EF0-9E68-64DA19095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4E8ED-37B7-AB98-0F11-03A7C12967E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005DB1-8B6D-FF0D-68F5-D4B79F9CEBE2}"/>
              </a:ext>
            </a:extLst>
          </p:cNvPr>
          <p:cNvSpPr>
            <a:spLocks noGrp="1"/>
          </p:cNvSpPr>
          <p:nvPr>
            <p:ph type="body" idx="1"/>
          </p:nvPr>
        </p:nvSpPr>
        <p:spPr/>
        <p:txBody>
          <a:bodyPr/>
          <a:lstStyle/>
          <a:p>
            <a:pPr>
              <a:buNone/>
            </a:pPr>
            <a:endParaRPr lang="en-US" dirty="0">
              <a:ea typeface="Calibri"/>
            </a:endParaRPr>
          </a:p>
        </p:txBody>
      </p:sp>
    </p:spTree>
    <p:extLst>
      <p:ext uri="{BB962C8B-B14F-4D97-AF65-F5344CB8AC3E}">
        <p14:creationId xmlns:p14="http://schemas.microsoft.com/office/powerpoint/2010/main" val="901936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4243edf17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4243edf17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ADDC-997C-61CB-F748-7202E8BC6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9E5C0-CE74-7763-FEB4-633EC260B1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6BA6094-2ABF-7340-54AF-AD3E27A6F681}"/>
              </a:ext>
            </a:extLst>
          </p:cNvPr>
          <p:cNvSpPr>
            <a:spLocks noGrp="1"/>
          </p:cNvSpPr>
          <p:nvPr>
            <p:ph type="body" idx="1"/>
          </p:nvPr>
        </p:nvSpPr>
        <p:spPr/>
        <p:txBody>
          <a:bodyPr/>
          <a:lstStyle/>
          <a:p>
            <a:pPr marL="158750" indent="0">
              <a:buNone/>
            </a:pPr>
            <a:endParaRPr lang="en-US">
              <a:ea typeface="Calibri"/>
            </a:endParaRPr>
          </a:p>
        </p:txBody>
      </p:sp>
    </p:spTree>
    <p:extLst>
      <p:ext uri="{BB962C8B-B14F-4D97-AF65-F5344CB8AC3E}">
        <p14:creationId xmlns:p14="http://schemas.microsoft.com/office/powerpoint/2010/main" val="53297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3DDBE-EEA0-2489-7074-E9C3E6348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9D764-EE26-2E81-6496-5449AFEE0E8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33C788-FBF5-4C4A-711A-BBB02C5C87AD}"/>
              </a:ext>
            </a:extLst>
          </p:cNvPr>
          <p:cNvSpPr>
            <a:spLocks noGrp="1"/>
          </p:cNvSpPr>
          <p:nvPr>
            <p:ph type="body" idx="1"/>
          </p:nvPr>
        </p:nvSpPr>
        <p:spPr/>
        <p:txBody>
          <a:bodyPr/>
          <a:lstStyle/>
          <a:p>
            <a:pPr marL="158750" indent="0">
              <a:buNone/>
            </a:pPr>
            <a:endParaRPr lang="en-US">
              <a:ea typeface="Calibri"/>
            </a:endParaRPr>
          </a:p>
        </p:txBody>
      </p:sp>
    </p:spTree>
    <p:extLst>
      <p:ext uri="{BB962C8B-B14F-4D97-AF65-F5344CB8AC3E}">
        <p14:creationId xmlns:p14="http://schemas.microsoft.com/office/powerpoint/2010/main" val="3262469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7C229-538B-E279-D955-1DFCE098B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D5A11-F73B-6147-DDE8-4CEC7C57A48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B30FB9-C7CF-A25F-9C45-C3CA79A8DCC1}"/>
              </a:ext>
            </a:extLst>
          </p:cNvPr>
          <p:cNvSpPr>
            <a:spLocks noGrp="1"/>
          </p:cNvSpPr>
          <p:nvPr>
            <p:ph type="body" idx="1"/>
          </p:nvPr>
        </p:nvSpPr>
        <p:spPr/>
        <p:txBody>
          <a:bodyPr/>
          <a:lstStyle/>
          <a:p>
            <a:pPr>
              <a:buNone/>
            </a:pPr>
            <a:endParaRPr lang="en-US" dirty="0">
              <a:latin typeface="Calibri"/>
              <a:ea typeface="Calibri"/>
              <a:cs typeface="Calibri"/>
            </a:endParaRPr>
          </a:p>
        </p:txBody>
      </p:sp>
    </p:spTree>
    <p:extLst>
      <p:ext uri="{BB962C8B-B14F-4D97-AF65-F5344CB8AC3E}">
        <p14:creationId xmlns:p14="http://schemas.microsoft.com/office/powerpoint/2010/main" val="124721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27332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5B4D-A462-5086-61A5-7C887E8FD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12749-579B-A610-50B2-49E7C551CF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C52E67-26ED-89BE-BFBD-4C8ACA4EE7D4}"/>
              </a:ext>
            </a:extLst>
          </p:cNvPr>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98234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Data sources: </a:t>
            </a:r>
          </a:p>
          <a:p>
            <a:pPr lvl="1">
              <a:buAutoNum type="arabicPeriod"/>
            </a:pPr>
            <a:r>
              <a:rPr lang="en-US"/>
              <a:t>https://data.cms.gov/summary-statistics-on-beneficiary-enrollment/medicare-and-medicaid-reports/medicare-monthly-enrollment</a:t>
            </a:r>
          </a:p>
          <a:p>
            <a:pPr lvl="1">
              <a:buAutoNum type="arabicPeriod"/>
            </a:pPr>
            <a:r>
              <a:rPr lang="en-US"/>
              <a:t>https://www.cms.gov/data-research/statistics-trends-and-reports/medicare-advantagepart-d-contract-and-enrollment-data/monthly-enrollment-state</a:t>
            </a:r>
          </a:p>
        </p:txBody>
      </p:sp>
    </p:spTree>
    <p:extLst>
      <p:ext uri="{BB962C8B-B14F-4D97-AF65-F5344CB8AC3E}">
        <p14:creationId xmlns:p14="http://schemas.microsoft.com/office/powerpoint/2010/main" val="282342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B42D1-FFD9-DE18-90F4-863E119AC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568C4-3112-9D9E-4CF1-FAEC2AE50A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D9D5F5D-C95B-F2BB-13B1-E53DB83952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712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a:extLst>
            <a:ext uri="{FF2B5EF4-FFF2-40B4-BE49-F238E27FC236}">
              <a16:creationId xmlns:a16="http://schemas.microsoft.com/office/drawing/2014/main" id="{D0B64112-EF44-BFD9-A35B-1078E888C415}"/>
            </a:ext>
          </a:extLst>
        </p:cNvPr>
        <p:cNvGrpSpPr/>
        <p:nvPr/>
      </p:nvGrpSpPr>
      <p:grpSpPr>
        <a:xfrm>
          <a:off x="0" y="0"/>
          <a:ext cx="0" cy="0"/>
          <a:chOff x="0" y="0"/>
          <a:chExt cx="0" cy="0"/>
        </a:xfrm>
      </p:grpSpPr>
      <p:sp>
        <p:nvSpPr>
          <p:cNvPr id="391" name="Google Shape;391;g34243edf174_0_462:notes">
            <a:extLst>
              <a:ext uri="{FF2B5EF4-FFF2-40B4-BE49-F238E27FC236}">
                <a16:creationId xmlns:a16="http://schemas.microsoft.com/office/drawing/2014/main" id="{09E618A2-8F39-A12F-2ED8-488A12A2BE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4243edf174_0_462:notes">
            <a:extLst>
              <a:ext uri="{FF2B5EF4-FFF2-40B4-BE49-F238E27FC236}">
                <a16:creationId xmlns:a16="http://schemas.microsoft.com/office/drawing/2014/main" id="{BF9A8F0F-C5A8-D403-1F1F-796BBD6FF0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endParaRPr lang="en-US"/>
          </a:p>
          <a:p>
            <a:pPr marL="0" indent="0">
              <a:buNone/>
              <a:defRPr/>
            </a:pPr>
            <a:endParaRPr lang="en-US" b="1" u="sng"/>
          </a:p>
        </p:txBody>
      </p:sp>
    </p:spTree>
    <p:extLst>
      <p:ext uri="{BB962C8B-B14F-4D97-AF65-F5344CB8AC3E}">
        <p14:creationId xmlns:p14="http://schemas.microsoft.com/office/powerpoint/2010/main" val="43234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4243edf174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4243edf174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u="sng"/>
              <a:t>ENROLLMENT BY PARENT ORGANIZATION</a:t>
            </a:r>
            <a:r>
              <a:rPr lang="en-US" b="0" u="none"/>
              <a:t> (before and after acquisition)</a:t>
            </a:r>
            <a:endParaRPr lang="en-US" b="1" u="sn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DISCLAIMER: Enrollment </a:t>
            </a:r>
            <a:r>
              <a:rPr lang="en-US"/>
              <a:t>numbers are pulled from the </a:t>
            </a:r>
            <a:r>
              <a:rPr lang="en-US" b="1"/>
              <a:t>imputed</a:t>
            </a:r>
            <a:r>
              <a:rPr lang="en-US"/>
              <a:t> dataset.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60E11-F160-0ED3-4A59-86464D353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6D188-4C80-8C36-10CD-10DBFC8190C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00938B-CDCB-74CF-60F7-FE0F3426EFDD}"/>
              </a:ext>
            </a:extLst>
          </p:cNvPr>
          <p:cNvSpPr>
            <a:spLocks noGrp="1"/>
          </p:cNvSpPr>
          <p:nvPr>
            <p:ph type="body" idx="1"/>
          </p:nvPr>
        </p:nvSpPr>
        <p:spPr/>
        <p:txBody>
          <a:bodyPr/>
          <a:lstStyle/>
          <a:p>
            <a:pPr marL="158750" indent="0">
              <a:buNone/>
            </a:pPr>
            <a:r>
              <a:rPr lang="en-US" b="1" u="sng"/>
              <a:t>ENROLLMENT BY STATE</a:t>
            </a:r>
            <a:r>
              <a:rPr lang="en-US" b="0" u="none"/>
              <a:t>: </a:t>
            </a:r>
            <a:r>
              <a:rPr lang="en-US" b="1" u="none"/>
              <a:t>E</a:t>
            </a:r>
            <a:r>
              <a:rPr lang="en-US" b="1"/>
              <a:t>nrollment </a:t>
            </a:r>
            <a:r>
              <a:rPr lang="en-US"/>
              <a:t>is pulled from the </a:t>
            </a:r>
            <a:r>
              <a:rPr lang="en-US" b="1"/>
              <a:t>imputed</a:t>
            </a:r>
            <a:r>
              <a:rPr lang="en-US"/>
              <a:t> dataset.</a:t>
            </a:r>
          </a:p>
        </p:txBody>
      </p:sp>
    </p:spTree>
    <p:extLst>
      <p:ext uri="{BB962C8B-B14F-4D97-AF65-F5344CB8AC3E}">
        <p14:creationId xmlns:p14="http://schemas.microsoft.com/office/powerpoint/2010/main" val="411906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AE088-5A5D-13E5-7B96-4295741D3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93D4F-997F-DB8A-F8CB-2353914BE0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B68B12-A832-C8F4-B7E1-CC7719A54770}"/>
              </a:ext>
            </a:extLst>
          </p:cNvPr>
          <p:cNvSpPr>
            <a:spLocks noGrp="1"/>
          </p:cNvSpPr>
          <p:nvPr>
            <p:ph type="body" idx="1"/>
          </p:nvPr>
        </p:nvSpPr>
        <p:spPr/>
        <p:txBody>
          <a:bodyPr/>
          <a:lstStyle/>
          <a:p>
            <a:pPr marL="158750" indent="0">
              <a:buNone/>
            </a:pPr>
            <a:r>
              <a:rPr lang="en-US" b="1" u="sng"/>
              <a:t>ENROLLMENT BY STATE</a:t>
            </a:r>
            <a:r>
              <a:rPr lang="en-US" b="0" u="none"/>
              <a:t>: </a:t>
            </a:r>
            <a:r>
              <a:rPr lang="en-US" b="1" u="none"/>
              <a:t>E</a:t>
            </a:r>
            <a:r>
              <a:rPr lang="en-US" b="1"/>
              <a:t>nrollment </a:t>
            </a:r>
            <a:r>
              <a:rPr lang="en-US"/>
              <a:t>is pulled from the </a:t>
            </a:r>
            <a:r>
              <a:rPr lang="en-US" b="1"/>
              <a:t>imputed</a:t>
            </a:r>
            <a:r>
              <a:rPr lang="en-US"/>
              <a:t> dataset.</a:t>
            </a:r>
          </a:p>
        </p:txBody>
      </p:sp>
    </p:spTree>
    <p:extLst>
      <p:ext uri="{BB962C8B-B14F-4D97-AF65-F5344CB8AC3E}">
        <p14:creationId xmlns:p14="http://schemas.microsoft.com/office/powerpoint/2010/main" val="3452551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4BC39-496C-5581-CFE7-FA0212B0F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88935-50BD-980D-A152-73B34C82EC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6CBF5F1-7551-0E8A-D15F-2D840CF44776}"/>
              </a:ext>
            </a:extLst>
          </p:cNvPr>
          <p:cNvSpPr>
            <a:spLocks noGrp="1"/>
          </p:cNvSpPr>
          <p:nvPr>
            <p:ph type="body" idx="1"/>
          </p:nvPr>
        </p:nvSpPr>
        <p:spPr/>
        <p:txBody>
          <a:bodyPr/>
          <a:lstStyle/>
          <a:p>
            <a:pPr marL="158750" indent="0">
              <a:buNone/>
            </a:pPr>
            <a:r>
              <a:rPr lang="en-US" b="1" u="sng"/>
              <a:t>ENROLLMENT BY STATE</a:t>
            </a:r>
            <a:r>
              <a:rPr lang="en-US" b="0" u="none"/>
              <a:t>: </a:t>
            </a:r>
            <a:r>
              <a:rPr lang="en-US" b="1" u="none"/>
              <a:t>E</a:t>
            </a:r>
            <a:r>
              <a:rPr lang="en-US" b="1"/>
              <a:t>nrollment </a:t>
            </a:r>
            <a:r>
              <a:rPr lang="en-US"/>
              <a:t>is pulled from the </a:t>
            </a:r>
            <a:r>
              <a:rPr lang="en-US" b="1"/>
              <a:t>imputed</a:t>
            </a:r>
            <a:r>
              <a:rPr lang="en-US"/>
              <a:t> dataset. </a:t>
            </a:r>
            <a:r>
              <a:rPr lang="en-US" b="1"/>
              <a:t>Penetration </a:t>
            </a:r>
            <a:r>
              <a:rPr lang="en-US"/>
              <a:t>numbers are pulled from the </a:t>
            </a:r>
            <a:r>
              <a:rPr lang="en-US" b="1"/>
              <a:t>not imputed</a:t>
            </a:r>
            <a:r>
              <a:rPr lang="en-US"/>
              <a:t> dataset.</a:t>
            </a:r>
          </a:p>
        </p:txBody>
      </p:sp>
    </p:spTree>
    <p:extLst>
      <p:ext uri="{BB962C8B-B14F-4D97-AF65-F5344CB8AC3E}">
        <p14:creationId xmlns:p14="http://schemas.microsoft.com/office/powerpoint/2010/main" val="42331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atin typeface="Avenir Next LT Pro" panose="020B05040202020202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Avenir Next LT Pro" panose="020B0504020202020204"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atin typeface="Avenir Next LT Pro" panose="020B0504020202020204" pitchFamily="34" charset="0"/>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atin typeface="Avenir Next LT Pro" panose="020B0504020202020204" pitchFamily="34" charset="0"/>
              </a:defRPr>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atin typeface="Avenir Next LT Pro" panose="020B0504020202020204" pitchFamily="34" charset="0"/>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atin typeface="Avenir Next LT Pro" panose="020B0504020202020204" pitchFamily="34"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atin typeface="Avenir Next LT Pro" panose="020B0504020202020204" pitchFamily="34" charset="0"/>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atin typeface="Avenir Next LT Pro" panose="020B0504020202020204" pitchFamily="34"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053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7622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atin typeface="Avenir Next LT Pro" panose="020B0504020202020204" pitchFamily="34"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762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07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053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atin typeface="Avenir Next LT Pro" panose="020B0504020202020204" pitchFamily="34"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atin typeface="Avenir Next LT Pro" panose="020B0504020202020204" pitchFamily="34" charset="0"/>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txBody>
          <a:bodyPr/>
          <a:lstStyle>
            <a:lvl1pPr>
              <a:defRPr>
                <a:latin typeface="Avenir Next LT Pro" panose="020B0504020202020204" pitchFamily="34" charset="0"/>
              </a:defRPr>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67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02" name="Google Shape;302;p37"/>
          <p:cNvSpPr>
            <a:spLocks noGrp="1"/>
          </p:cNvSpPr>
          <p:nvPr>
            <p:ph type="pic" idx="3"/>
          </p:nvPr>
        </p:nvSpPr>
        <p:spPr>
          <a:xfrm>
            <a:off x="311700" y="1133300"/>
            <a:ext cx="4027500" cy="23928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00"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Avenir Next LT Pro" panose="020B0504020202020204" pitchFamily="34" charset="0"/>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Avenir Next LT Pro" panose="020B0504020202020204" pitchFamily="34" charset="0"/>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487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dirty="0">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11" name="Google Shape;311;p38"/>
          <p:cNvSpPr>
            <a:spLocks noGrp="1"/>
          </p:cNvSpPr>
          <p:nvPr>
            <p:ph type="pic" idx="3"/>
          </p:nvPr>
        </p:nvSpPr>
        <p:spPr>
          <a:xfrm>
            <a:off x="311725" y="1128325"/>
            <a:ext cx="2627100" cy="22731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14" name="Google Shape;314;p38"/>
          <p:cNvSpPr txBox="1">
            <a:spLocks noGrp="1"/>
          </p:cNvSpPr>
          <p:nvPr>
            <p:ph type="body" idx="6"/>
          </p:nvPr>
        </p:nvSpPr>
        <p:spPr>
          <a:xfrm>
            <a:off x="32584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atin typeface="Avenir Next LT Pro" panose="020B0504020202020204" pitchFamily="34" charset="0"/>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675"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dirty="0">
                <a:latin typeface="Avenir Next LT Pro" panose="020B05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0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Avenir Next LT Pro" panose="020B0504020202020204" pitchFamily="34" charset="0"/>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Avenir Next LT Pro" panose="020B0504020202020204" pitchFamily="34" charset="0"/>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Avenir Next LT Pro" panose="020B0504020202020204" pitchFamily="34" charset="0"/>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txBody>
          <a:bodyPr/>
          <a:lstStyle>
            <a:lvl1pPr>
              <a:defRPr>
                <a:latin typeface="Avenir Next LT Pro" panose="020B0504020202020204" pitchFamily="34" charset="0"/>
              </a:defRPr>
            </a:lvl1pPr>
          </a:lstStyle>
          <a:p>
            <a:endParaRPr lang="en-US"/>
          </a:p>
        </p:txBody>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1">
  <p:cSld name="TITLE_5">
    <p:spTree>
      <p:nvGrpSpPr>
        <p:cNvPr id="1" name="Shape 335"/>
        <p:cNvGrpSpPr/>
        <p:nvPr/>
      </p:nvGrpSpPr>
      <p:grpSpPr>
        <a:xfrm>
          <a:off x="0" y="0"/>
          <a:ext cx="0" cy="0"/>
          <a:chOff x="0" y="0"/>
          <a:chExt cx="0" cy="0"/>
        </a:xfrm>
      </p:grpSpPr>
      <p:sp>
        <p:nvSpPr>
          <p:cNvPr id="336" name="Google Shape;336;p4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37" name="Google Shape;337;p4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8" name="Google Shape;33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445678-5922-0D9E-6854-34CDDF535B9A}"/>
              </a:ext>
              <a:ext uri="{C183D7F6-B498-43B3-948B-1728B52AA6E4}">
                <adec:decorative xmlns:adec="http://schemas.microsoft.com/office/drawing/2017/decorative" val="1"/>
              </a:ext>
            </a:extLst>
          </p:cNvPr>
          <p:cNvGrpSpPr/>
          <p:nvPr userDrawn="1"/>
        </p:nvGrpSpPr>
        <p:grpSpPr>
          <a:xfrm>
            <a:off x="4762" y="1095310"/>
            <a:ext cx="9139238" cy="4023122"/>
            <a:chOff x="6350" y="1460413"/>
            <a:chExt cx="12185650" cy="5364163"/>
          </a:xfrm>
        </p:grpSpPr>
        <p:pic>
          <p:nvPicPr>
            <p:cNvPr id="55" name="Picture 54">
              <a:extLst>
                <a:ext uri="{FF2B5EF4-FFF2-40B4-BE49-F238E27FC236}">
                  <a16:creationId xmlns:a16="http://schemas.microsoft.com/office/drawing/2014/main" id="{EFBB3930-65BE-C67D-75F8-C29BCAC0BCF7}"/>
                </a:ext>
              </a:extLst>
            </p:cNvPr>
            <p:cNvPicPr>
              <a:picLocks noChangeAspect="1"/>
            </p:cNvPicPr>
            <p:nvPr userDrawn="1"/>
          </p:nvPicPr>
          <p:blipFill>
            <a:blip r:embed="rId2"/>
            <a:stretch>
              <a:fillRect/>
            </a:stretch>
          </p:blipFill>
          <p:spPr>
            <a:xfrm>
              <a:off x="6350" y="1460413"/>
              <a:ext cx="12185650" cy="4523556"/>
            </a:xfrm>
            <a:prstGeom prst="rect">
              <a:avLst/>
            </a:prstGeom>
          </p:spPr>
        </p:pic>
        <p:pic>
          <p:nvPicPr>
            <p:cNvPr id="20" name="Picture 19">
              <a:extLst>
                <a:ext uri="{FF2B5EF4-FFF2-40B4-BE49-F238E27FC236}">
                  <a16:creationId xmlns:a16="http://schemas.microsoft.com/office/drawing/2014/main" id="{266A9694-6EC0-EF34-47E7-7D6882C86446}"/>
                </a:ext>
              </a:extLst>
            </p:cNvPr>
            <p:cNvPicPr>
              <a:picLocks noChangeAspect="1"/>
            </p:cNvPicPr>
            <p:nvPr userDrawn="1"/>
          </p:nvPicPr>
          <p:blipFill rotWithShape="1">
            <a:blip r:embed="rId3"/>
            <a:srcRect r="2854"/>
            <a:stretch/>
          </p:blipFill>
          <p:spPr>
            <a:xfrm>
              <a:off x="1385366" y="1933400"/>
              <a:ext cx="10800284" cy="4891176"/>
            </a:xfrm>
            <a:prstGeom prst="rect">
              <a:avLst/>
            </a:prstGeom>
          </p:spPr>
        </p:pic>
      </p:grpSp>
      <p:sp>
        <p:nvSpPr>
          <p:cNvPr id="2" name="Title 1">
            <a:extLst>
              <a:ext uri="{FF2B5EF4-FFF2-40B4-BE49-F238E27FC236}">
                <a16:creationId xmlns:a16="http://schemas.microsoft.com/office/drawing/2014/main" id="{F7286A7E-ECC6-8B64-7478-CBE43FBDAAAA}"/>
              </a:ext>
              <a:ext uri="{C183D7F6-B498-43B3-948B-1728B52AA6E4}">
                <adec:decorative xmlns:adec="http://schemas.microsoft.com/office/drawing/2017/decorative" val="0"/>
              </a:ext>
            </a:extLst>
          </p:cNvPr>
          <p:cNvSpPr>
            <a:spLocks noGrp="1"/>
          </p:cNvSpPr>
          <p:nvPr userDrawn="1">
            <p:ph type="title" hasCustomPrompt="1"/>
          </p:nvPr>
        </p:nvSpPr>
        <p:spPr>
          <a:xfrm>
            <a:off x="628650" y="233896"/>
            <a:ext cx="7886700" cy="718688"/>
          </a:xfrm>
        </p:spPr>
        <p:txBody>
          <a:bodyPr>
            <a:normAutofit/>
          </a:bodyPr>
          <a:lstStyle>
            <a:lvl1pPr algn="ctr">
              <a:defRPr sz="4500" b="1" cap="all" baseline="0"/>
            </a:lvl1pPr>
          </a:lstStyle>
          <a:p>
            <a:r>
              <a:rPr lang="en-US" noProof="0"/>
              <a:t>Add title here</a:t>
            </a:r>
          </a:p>
        </p:txBody>
      </p:sp>
      <p:sp>
        <p:nvSpPr>
          <p:cNvPr id="5" name="Text Placeholder 5">
            <a:extLst>
              <a:ext uri="{FF2B5EF4-FFF2-40B4-BE49-F238E27FC236}">
                <a16:creationId xmlns:a16="http://schemas.microsoft.com/office/drawing/2014/main" id="{6C5FDC83-F05F-E2CC-B26D-0B062CC49973}"/>
              </a:ext>
            </a:extLst>
          </p:cNvPr>
          <p:cNvSpPr>
            <a:spLocks noGrp="1"/>
          </p:cNvSpPr>
          <p:nvPr>
            <p:ph type="body" sz="quarter" idx="51" hasCustomPrompt="1"/>
          </p:nvPr>
        </p:nvSpPr>
        <p:spPr>
          <a:xfrm>
            <a:off x="509381" y="2816169"/>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102" name="Text Placeholder 97">
            <a:extLst>
              <a:ext uri="{FF2B5EF4-FFF2-40B4-BE49-F238E27FC236}">
                <a16:creationId xmlns:a16="http://schemas.microsoft.com/office/drawing/2014/main" id="{9A27C53F-0D89-34D4-E4E8-175EBF1A1B73}"/>
              </a:ext>
            </a:extLst>
          </p:cNvPr>
          <p:cNvSpPr>
            <a:spLocks noGrp="1"/>
          </p:cNvSpPr>
          <p:nvPr userDrawn="1">
            <p:ph type="body" sz="quarter" idx="37" hasCustomPrompt="1"/>
          </p:nvPr>
        </p:nvSpPr>
        <p:spPr>
          <a:xfrm>
            <a:off x="292526" y="2607990"/>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86" name="Text Placeholder 61">
            <a:extLst>
              <a:ext uri="{FF2B5EF4-FFF2-40B4-BE49-F238E27FC236}">
                <a16:creationId xmlns:a16="http://schemas.microsoft.com/office/drawing/2014/main" id="{D33323FB-3657-DBF3-C660-8E53E914CD76}"/>
              </a:ext>
            </a:extLst>
          </p:cNvPr>
          <p:cNvSpPr>
            <a:spLocks noGrp="1"/>
          </p:cNvSpPr>
          <p:nvPr userDrawn="1">
            <p:ph type="body" sz="quarter" idx="23" hasCustomPrompt="1"/>
          </p:nvPr>
        </p:nvSpPr>
        <p:spPr>
          <a:xfrm>
            <a:off x="635789" y="3284867"/>
            <a:ext cx="960120" cy="361393"/>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87" name="Text Placeholder 63">
            <a:extLst>
              <a:ext uri="{FF2B5EF4-FFF2-40B4-BE49-F238E27FC236}">
                <a16:creationId xmlns:a16="http://schemas.microsoft.com/office/drawing/2014/main" id="{EFB7B0D0-66A4-7017-E2C8-BFD66BD3AE13}"/>
              </a:ext>
            </a:extLst>
          </p:cNvPr>
          <p:cNvSpPr>
            <a:spLocks noGrp="1"/>
          </p:cNvSpPr>
          <p:nvPr userDrawn="1">
            <p:ph type="body" sz="quarter" idx="24" hasCustomPrompt="1"/>
          </p:nvPr>
        </p:nvSpPr>
        <p:spPr>
          <a:xfrm>
            <a:off x="635789" y="3650627"/>
            <a:ext cx="960120"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6" name="Text Placeholder 5">
            <a:extLst>
              <a:ext uri="{FF2B5EF4-FFF2-40B4-BE49-F238E27FC236}">
                <a16:creationId xmlns:a16="http://schemas.microsoft.com/office/drawing/2014/main" id="{4642DFC3-40E7-73B0-2933-4E601A023BFC}"/>
              </a:ext>
            </a:extLst>
          </p:cNvPr>
          <p:cNvSpPr>
            <a:spLocks noGrp="1"/>
          </p:cNvSpPr>
          <p:nvPr userDrawn="1">
            <p:ph type="body" sz="quarter" idx="43" hasCustomPrompt="1"/>
          </p:nvPr>
        </p:nvSpPr>
        <p:spPr>
          <a:xfrm>
            <a:off x="1490129" y="1267213"/>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62" name="Text Placeholder 61">
            <a:extLst>
              <a:ext uri="{FF2B5EF4-FFF2-40B4-BE49-F238E27FC236}">
                <a16:creationId xmlns:a16="http://schemas.microsoft.com/office/drawing/2014/main" id="{ACF76DF4-511E-BCAD-24AA-1917D1893186}"/>
              </a:ext>
            </a:extLst>
          </p:cNvPr>
          <p:cNvSpPr>
            <a:spLocks noGrp="1"/>
          </p:cNvSpPr>
          <p:nvPr userDrawn="1">
            <p:ph type="body" sz="quarter" idx="11" hasCustomPrompt="1"/>
          </p:nvPr>
        </p:nvSpPr>
        <p:spPr>
          <a:xfrm>
            <a:off x="1617198" y="1728549"/>
            <a:ext cx="960120" cy="361393"/>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64" name="Text Placeholder 63">
            <a:extLst>
              <a:ext uri="{FF2B5EF4-FFF2-40B4-BE49-F238E27FC236}">
                <a16:creationId xmlns:a16="http://schemas.microsoft.com/office/drawing/2014/main" id="{0844B068-8969-6321-4DD3-4767642367E2}"/>
              </a:ext>
            </a:extLst>
          </p:cNvPr>
          <p:cNvSpPr>
            <a:spLocks noGrp="1"/>
          </p:cNvSpPr>
          <p:nvPr userDrawn="1">
            <p:ph type="body" sz="quarter" idx="12" hasCustomPrompt="1"/>
          </p:nvPr>
        </p:nvSpPr>
        <p:spPr>
          <a:xfrm>
            <a:off x="1617198" y="2094310"/>
            <a:ext cx="960120"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99" name="Text Placeholder 97">
            <a:extLst>
              <a:ext uri="{FF2B5EF4-FFF2-40B4-BE49-F238E27FC236}">
                <a16:creationId xmlns:a16="http://schemas.microsoft.com/office/drawing/2014/main" id="{DB29BEEB-8FD5-5346-B82F-8EAB6A747A29}"/>
              </a:ext>
            </a:extLst>
          </p:cNvPr>
          <p:cNvSpPr>
            <a:spLocks noGrp="1"/>
          </p:cNvSpPr>
          <p:nvPr userDrawn="1">
            <p:ph type="body" sz="quarter" idx="35" hasCustomPrompt="1"/>
          </p:nvPr>
        </p:nvSpPr>
        <p:spPr>
          <a:xfrm>
            <a:off x="2460090" y="2223435"/>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66" name="Text Placeholder 5">
            <a:extLst>
              <a:ext uri="{FF2B5EF4-FFF2-40B4-BE49-F238E27FC236}">
                <a16:creationId xmlns:a16="http://schemas.microsoft.com/office/drawing/2014/main" id="{85454582-ABBD-4964-8715-1EF2DFC1686A}"/>
              </a:ext>
            </a:extLst>
          </p:cNvPr>
          <p:cNvSpPr>
            <a:spLocks noGrp="1"/>
          </p:cNvSpPr>
          <p:nvPr>
            <p:ph type="body" sz="quarter" idx="57" hasCustomPrompt="1"/>
          </p:nvPr>
        </p:nvSpPr>
        <p:spPr>
          <a:xfrm>
            <a:off x="3119486" y="1810002"/>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100" name="Text Placeholder 97">
            <a:extLst>
              <a:ext uri="{FF2B5EF4-FFF2-40B4-BE49-F238E27FC236}">
                <a16:creationId xmlns:a16="http://schemas.microsoft.com/office/drawing/2014/main" id="{28877613-41C4-9119-BE28-5CAB258BF276}"/>
              </a:ext>
            </a:extLst>
          </p:cNvPr>
          <p:cNvSpPr>
            <a:spLocks noGrp="1"/>
          </p:cNvSpPr>
          <p:nvPr userDrawn="1">
            <p:ph type="body" sz="quarter" idx="36" hasCustomPrompt="1"/>
          </p:nvPr>
        </p:nvSpPr>
        <p:spPr>
          <a:xfrm>
            <a:off x="4087623" y="1578267"/>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69" name="Text Placeholder 61">
            <a:extLst>
              <a:ext uri="{FF2B5EF4-FFF2-40B4-BE49-F238E27FC236}">
                <a16:creationId xmlns:a16="http://schemas.microsoft.com/office/drawing/2014/main" id="{294539E2-59EE-DB6B-BA2A-518DE97D114B}"/>
              </a:ext>
            </a:extLst>
          </p:cNvPr>
          <p:cNvSpPr>
            <a:spLocks noGrp="1"/>
          </p:cNvSpPr>
          <p:nvPr userDrawn="1">
            <p:ph type="body" sz="quarter" idx="14" hasCustomPrompt="1"/>
          </p:nvPr>
        </p:nvSpPr>
        <p:spPr>
          <a:xfrm>
            <a:off x="3253436" y="2311209"/>
            <a:ext cx="958472" cy="356574"/>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70" name="Text Placeholder 63">
            <a:extLst>
              <a:ext uri="{FF2B5EF4-FFF2-40B4-BE49-F238E27FC236}">
                <a16:creationId xmlns:a16="http://schemas.microsoft.com/office/drawing/2014/main" id="{26761B70-9720-A91A-9DE8-C71BB40499A4}"/>
              </a:ext>
            </a:extLst>
          </p:cNvPr>
          <p:cNvSpPr>
            <a:spLocks noGrp="1"/>
          </p:cNvSpPr>
          <p:nvPr userDrawn="1">
            <p:ph type="body" sz="quarter" idx="15" hasCustomPrompt="1"/>
          </p:nvPr>
        </p:nvSpPr>
        <p:spPr>
          <a:xfrm>
            <a:off x="3253436" y="2665539"/>
            <a:ext cx="958472"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56" name="Text Placeholder 5">
            <a:extLst>
              <a:ext uri="{FF2B5EF4-FFF2-40B4-BE49-F238E27FC236}">
                <a16:creationId xmlns:a16="http://schemas.microsoft.com/office/drawing/2014/main" id="{FCE8B2AA-C2E9-5F8D-0EF1-A36A1966D279}"/>
              </a:ext>
            </a:extLst>
          </p:cNvPr>
          <p:cNvSpPr>
            <a:spLocks noGrp="1"/>
          </p:cNvSpPr>
          <p:nvPr>
            <p:ph type="body" sz="quarter" idx="52" hasCustomPrompt="1"/>
          </p:nvPr>
        </p:nvSpPr>
        <p:spPr>
          <a:xfrm>
            <a:off x="2079022" y="3651248"/>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103" name="Text Placeholder 97">
            <a:extLst>
              <a:ext uri="{FF2B5EF4-FFF2-40B4-BE49-F238E27FC236}">
                <a16:creationId xmlns:a16="http://schemas.microsoft.com/office/drawing/2014/main" id="{616D4056-5F98-5D42-8A8D-08560626E145}"/>
              </a:ext>
            </a:extLst>
          </p:cNvPr>
          <p:cNvSpPr>
            <a:spLocks noGrp="1"/>
          </p:cNvSpPr>
          <p:nvPr userDrawn="1">
            <p:ph type="body" sz="quarter" idx="38" hasCustomPrompt="1"/>
          </p:nvPr>
        </p:nvSpPr>
        <p:spPr>
          <a:xfrm>
            <a:off x="3053099" y="3410129"/>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89" name="Text Placeholder 61">
            <a:extLst>
              <a:ext uri="{FF2B5EF4-FFF2-40B4-BE49-F238E27FC236}">
                <a16:creationId xmlns:a16="http://schemas.microsoft.com/office/drawing/2014/main" id="{4F02E3FC-A398-A3E3-0ECA-A8A1C61ED4DA}"/>
              </a:ext>
            </a:extLst>
          </p:cNvPr>
          <p:cNvSpPr>
            <a:spLocks noGrp="1"/>
          </p:cNvSpPr>
          <p:nvPr userDrawn="1">
            <p:ph type="body" sz="quarter" idx="26" hasCustomPrompt="1"/>
          </p:nvPr>
        </p:nvSpPr>
        <p:spPr>
          <a:xfrm>
            <a:off x="2207776" y="4099161"/>
            <a:ext cx="960120" cy="361393"/>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90" name="Text Placeholder 63">
            <a:extLst>
              <a:ext uri="{FF2B5EF4-FFF2-40B4-BE49-F238E27FC236}">
                <a16:creationId xmlns:a16="http://schemas.microsoft.com/office/drawing/2014/main" id="{AF627030-2DCF-9DA1-DB4E-EC8AA8265BEC}"/>
              </a:ext>
            </a:extLst>
          </p:cNvPr>
          <p:cNvSpPr>
            <a:spLocks noGrp="1"/>
          </p:cNvSpPr>
          <p:nvPr userDrawn="1">
            <p:ph type="body" sz="quarter" idx="27" hasCustomPrompt="1"/>
          </p:nvPr>
        </p:nvSpPr>
        <p:spPr>
          <a:xfrm>
            <a:off x="2207776" y="4464922"/>
            <a:ext cx="960120"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57" name="Text Placeholder 5">
            <a:extLst>
              <a:ext uri="{FF2B5EF4-FFF2-40B4-BE49-F238E27FC236}">
                <a16:creationId xmlns:a16="http://schemas.microsoft.com/office/drawing/2014/main" id="{C4AF0805-0FC2-7B09-EA4F-BF7CE80CE69E}"/>
              </a:ext>
            </a:extLst>
          </p:cNvPr>
          <p:cNvSpPr>
            <a:spLocks noGrp="1"/>
          </p:cNvSpPr>
          <p:nvPr>
            <p:ph type="body" sz="quarter" idx="53" hasCustomPrompt="1"/>
          </p:nvPr>
        </p:nvSpPr>
        <p:spPr>
          <a:xfrm>
            <a:off x="4273147" y="3448928"/>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92" name="Text Placeholder 61">
            <a:extLst>
              <a:ext uri="{FF2B5EF4-FFF2-40B4-BE49-F238E27FC236}">
                <a16:creationId xmlns:a16="http://schemas.microsoft.com/office/drawing/2014/main" id="{11CD16D6-010B-3E00-E346-C449BE8A103F}"/>
              </a:ext>
            </a:extLst>
          </p:cNvPr>
          <p:cNvSpPr>
            <a:spLocks noGrp="1"/>
          </p:cNvSpPr>
          <p:nvPr userDrawn="1">
            <p:ph type="body" sz="quarter" idx="29" hasCustomPrompt="1"/>
          </p:nvPr>
        </p:nvSpPr>
        <p:spPr>
          <a:xfrm>
            <a:off x="4380735" y="3908419"/>
            <a:ext cx="1011137" cy="361393"/>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93" name="Text Placeholder 63">
            <a:extLst>
              <a:ext uri="{FF2B5EF4-FFF2-40B4-BE49-F238E27FC236}">
                <a16:creationId xmlns:a16="http://schemas.microsoft.com/office/drawing/2014/main" id="{60EAE46B-6724-AB6B-191E-6CCB8917DA70}"/>
              </a:ext>
            </a:extLst>
          </p:cNvPr>
          <p:cNvSpPr>
            <a:spLocks noGrp="1"/>
          </p:cNvSpPr>
          <p:nvPr userDrawn="1">
            <p:ph type="body" sz="quarter" idx="30" hasCustomPrompt="1"/>
          </p:nvPr>
        </p:nvSpPr>
        <p:spPr>
          <a:xfrm>
            <a:off x="4380735" y="4274179"/>
            <a:ext cx="1011137"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107" name="Text Placeholder 97">
            <a:extLst>
              <a:ext uri="{FF2B5EF4-FFF2-40B4-BE49-F238E27FC236}">
                <a16:creationId xmlns:a16="http://schemas.microsoft.com/office/drawing/2014/main" id="{C668B3C1-868A-2098-CD67-28AEB3250032}"/>
              </a:ext>
            </a:extLst>
          </p:cNvPr>
          <p:cNvSpPr>
            <a:spLocks noGrp="1"/>
          </p:cNvSpPr>
          <p:nvPr userDrawn="1">
            <p:ph type="body" sz="quarter" idx="42" hasCustomPrompt="1"/>
          </p:nvPr>
        </p:nvSpPr>
        <p:spPr>
          <a:xfrm>
            <a:off x="5228324" y="4357435"/>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65" name="Text Placeholder 5">
            <a:extLst>
              <a:ext uri="{FF2B5EF4-FFF2-40B4-BE49-F238E27FC236}">
                <a16:creationId xmlns:a16="http://schemas.microsoft.com/office/drawing/2014/main" id="{4BB22A85-B877-39A1-C018-64A3FEDCCC68}"/>
              </a:ext>
            </a:extLst>
          </p:cNvPr>
          <p:cNvSpPr>
            <a:spLocks noGrp="1"/>
          </p:cNvSpPr>
          <p:nvPr>
            <p:ph type="body" sz="quarter" idx="56" hasCustomPrompt="1"/>
          </p:nvPr>
        </p:nvSpPr>
        <p:spPr>
          <a:xfrm>
            <a:off x="4842515" y="1215647"/>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72" name="Text Placeholder 61">
            <a:extLst>
              <a:ext uri="{FF2B5EF4-FFF2-40B4-BE49-F238E27FC236}">
                <a16:creationId xmlns:a16="http://schemas.microsoft.com/office/drawing/2014/main" id="{6CEEACE9-8EE4-FC32-AF27-4B73BC93D379}"/>
              </a:ext>
            </a:extLst>
          </p:cNvPr>
          <p:cNvSpPr>
            <a:spLocks noGrp="1"/>
          </p:cNvSpPr>
          <p:nvPr userDrawn="1">
            <p:ph type="body" sz="quarter" idx="17" hasCustomPrompt="1"/>
          </p:nvPr>
        </p:nvSpPr>
        <p:spPr>
          <a:xfrm>
            <a:off x="4973661" y="1683589"/>
            <a:ext cx="960120" cy="356574"/>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73" name="Text Placeholder 63">
            <a:extLst>
              <a:ext uri="{FF2B5EF4-FFF2-40B4-BE49-F238E27FC236}">
                <a16:creationId xmlns:a16="http://schemas.microsoft.com/office/drawing/2014/main" id="{BB7F9FF1-7617-3B39-E510-593E236FBA7E}"/>
              </a:ext>
            </a:extLst>
          </p:cNvPr>
          <p:cNvSpPr>
            <a:spLocks noGrp="1"/>
          </p:cNvSpPr>
          <p:nvPr userDrawn="1">
            <p:ph type="body" sz="quarter" idx="18" hasCustomPrompt="1"/>
          </p:nvPr>
        </p:nvSpPr>
        <p:spPr>
          <a:xfrm>
            <a:off x="4973661" y="2037919"/>
            <a:ext cx="960120"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104" name="Text Placeholder 97">
            <a:extLst>
              <a:ext uri="{FF2B5EF4-FFF2-40B4-BE49-F238E27FC236}">
                <a16:creationId xmlns:a16="http://schemas.microsoft.com/office/drawing/2014/main" id="{0CD90A5F-4D3D-6BB1-B8CE-765DCC95EC90}"/>
              </a:ext>
            </a:extLst>
          </p:cNvPr>
          <p:cNvSpPr>
            <a:spLocks noGrp="1"/>
          </p:cNvSpPr>
          <p:nvPr userDrawn="1">
            <p:ph type="body" sz="quarter" idx="39" hasCustomPrompt="1"/>
          </p:nvPr>
        </p:nvSpPr>
        <p:spPr>
          <a:xfrm>
            <a:off x="5811529" y="2181965"/>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61" name="Text Placeholder 5">
            <a:extLst>
              <a:ext uri="{FF2B5EF4-FFF2-40B4-BE49-F238E27FC236}">
                <a16:creationId xmlns:a16="http://schemas.microsoft.com/office/drawing/2014/main" id="{82F7A4E9-C42A-A2A2-A151-F766779E3962}"/>
              </a:ext>
            </a:extLst>
          </p:cNvPr>
          <p:cNvSpPr>
            <a:spLocks noGrp="1"/>
          </p:cNvSpPr>
          <p:nvPr>
            <p:ph type="body" sz="quarter" idx="54" hasCustomPrompt="1"/>
          </p:nvPr>
        </p:nvSpPr>
        <p:spPr>
          <a:xfrm>
            <a:off x="6177299" y="3460777"/>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106" name="Text Placeholder 97">
            <a:extLst>
              <a:ext uri="{FF2B5EF4-FFF2-40B4-BE49-F238E27FC236}">
                <a16:creationId xmlns:a16="http://schemas.microsoft.com/office/drawing/2014/main" id="{51E633B7-1E95-92E2-7DDC-9A7B9E70B756}"/>
              </a:ext>
            </a:extLst>
          </p:cNvPr>
          <p:cNvSpPr>
            <a:spLocks noGrp="1"/>
          </p:cNvSpPr>
          <p:nvPr userDrawn="1">
            <p:ph type="body" sz="quarter" idx="41" hasCustomPrompt="1"/>
          </p:nvPr>
        </p:nvSpPr>
        <p:spPr>
          <a:xfrm>
            <a:off x="7109444" y="3246023"/>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95" name="Text Placeholder 61">
            <a:extLst>
              <a:ext uri="{FF2B5EF4-FFF2-40B4-BE49-F238E27FC236}">
                <a16:creationId xmlns:a16="http://schemas.microsoft.com/office/drawing/2014/main" id="{5FCDC069-8B0F-C8F3-14E9-43A09900CB95}"/>
              </a:ext>
            </a:extLst>
          </p:cNvPr>
          <p:cNvSpPr>
            <a:spLocks noGrp="1"/>
          </p:cNvSpPr>
          <p:nvPr userDrawn="1">
            <p:ph type="body" sz="quarter" idx="32" hasCustomPrompt="1"/>
          </p:nvPr>
        </p:nvSpPr>
        <p:spPr>
          <a:xfrm>
            <a:off x="6270778" y="4027292"/>
            <a:ext cx="1033769" cy="361393"/>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96" name="Text Placeholder 63">
            <a:extLst>
              <a:ext uri="{FF2B5EF4-FFF2-40B4-BE49-F238E27FC236}">
                <a16:creationId xmlns:a16="http://schemas.microsoft.com/office/drawing/2014/main" id="{CCA209C9-0DFE-4936-4192-BC3D167ABED8}"/>
              </a:ext>
            </a:extLst>
          </p:cNvPr>
          <p:cNvSpPr>
            <a:spLocks noGrp="1"/>
          </p:cNvSpPr>
          <p:nvPr userDrawn="1">
            <p:ph type="body" sz="quarter" idx="33" hasCustomPrompt="1"/>
          </p:nvPr>
        </p:nvSpPr>
        <p:spPr>
          <a:xfrm>
            <a:off x="6270778" y="4393052"/>
            <a:ext cx="1033769"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sp>
        <p:nvSpPr>
          <p:cNvPr id="63" name="Text Placeholder 5">
            <a:extLst>
              <a:ext uri="{FF2B5EF4-FFF2-40B4-BE49-F238E27FC236}">
                <a16:creationId xmlns:a16="http://schemas.microsoft.com/office/drawing/2014/main" id="{89D6F33A-39E4-F20B-73C8-F48B2A375F86}"/>
              </a:ext>
            </a:extLst>
          </p:cNvPr>
          <p:cNvSpPr>
            <a:spLocks noGrp="1"/>
          </p:cNvSpPr>
          <p:nvPr>
            <p:ph type="body" sz="quarter" idx="55" hasCustomPrompt="1"/>
          </p:nvPr>
        </p:nvSpPr>
        <p:spPr>
          <a:xfrm>
            <a:off x="7081832" y="1950360"/>
            <a:ext cx="1220724" cy="1213866"/>
          </a:xfrm>
          <a:prstGeom prst="roundRect">
            <a:avLst>
              <a:gd name="adj" fmla="val 17457"/>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173736" rtlCol="0" anchor="t">
            <a:noAutofit/>
          </a:bodyPr>
          <a:lstStyle>
            <a:lvl1pPr marL="0" indent="0" algn="ctr">
              <a:buNone/>
              <a:defRPr lang="en-US" sz="1350" b="1" cap="all" baseline="0" dirty="0">
                <a:solidFill>
                  <a:sysClr val="windowText" lastClr="000000"/>
                </a:solidFill>
              </a:defRPr>
            </a:lvl1pPr>
          </a:lstStyle>
          <a:p>
            <a:pPr marL="0" lvl="0" algn="ctr"/>
            <a:r>
              <a:rPr lang="en-US" noProof="0"/>
              <a:t>ADD TEXT</a:t>
            </a:r>
          </a:p>
        </p:txBody>
      </p:sp>
      <p:sp>
        <p:nvSpPr>
          <p:cNvPr id="105" name="Text Placeholder 97">
            <a:extLst>
              <a:ext uri="{FF2B5EF4-FFF2-40B4-BE49-F238E27FC236}">
                <a16:creationId xmlns:a16="http://schemas.microsoft.com/office/drawing/2014/main" id="{BC978A5E-BA57-D579-B645-8427AD22EA44}"/>
              </a:ext>
            </a:extLst>
          </p:cNvPr>
          <p:cNvSpPr>
            <a:spLocks noGrp="1"/>
          </p:cNvSpPr>
          <p:nvPr userDrawn="1">
            <p:ph type="body" sz="quarter" idx="40" hasCustomPrompt="1"/>
          </p:nvPr>
        </p:nvSpPr>
        <p:spPr>
          <a:xfrm>
            <a:off x="8064188" y="1730515"/>
            <a:ext cx="473202" cy="473202"/>
          </a:xfrm>
          <a:prstGeom prst="ellipse">
            <a:avLst/>
          </a:prstGeom>
          <a:solidFill>
            <a:schemeClr val="accent4">
              <a:lumMod val="60000"/>
              <a:lumOff val="40000"/>
            </a:schemeClr>
          </a:solidFill>
          <a:ln w="44450">
            <a:solidFill>
              <a:schemeClr val="tx1"/>
            </a:solidFill>
          </a:ln>
        </p:spPr>
        <p:txBody>
          <a:bodyPr lIns="0" tIns="0" rIns="0" bIns="0" anchor="ctr">
            <a:noAutofit/>
          </a:bodyPr>
          <a:lstStyle>
            <a:lvl1pPr marL="0" indent="0" algn="ctr">
              <a:lnSpc>
                <a:spcPct val="100000"/>
              </a:lnSpc>
              <a:spcBef>
                <a:spcPts val="0"/>
              </a:spcBef>
              <a:buNone/>
              <a:defRPr sz="2100" b="1">
                <a:ln w="0">
                  <a:noFill/>
                </a:ln>
                <a:solidFill>
                  <a:schemeClr val="tx1"/>
                </a:solidFill>
              </a:defRPr>
            </a:lvl1pPr>
            <a:lvl2pPr marL="342900" indent="0">
              <a:buNone/>
              <a:defRPr sz="2100"/>
            </a:lvl2pPr>
            <a:lvl3pPr marL="685800" indent="0">
              <a:buNone/>
              <a:defRPr sz="2100"/>
            </a:lvl3pPr>
            <a:lvl4pPr marL="1028700" indent="0">
              <a:buNone/>
              <a:defRPr sz="2100"/>
            </a:lvl4pPr>
            <a:lvl5pPr marL="1371600" indent="0">
              <a:buNone/>
              <a:defRPr sz="2100"/>
            </a:lvl5pPr>
          </a:lstStyle>
          <a:p>
            <a:pPr lvl="0"/>
            <a:r>
              <a:rPr lang="en-US" noProof="0"/>
              <a:t>#</a:t>
            </a:r>
          </a:p>
        </p:txBody>
      </p:sp>
      <p:sp>
        <p:nvSpPr>
          <p:cNvPr id="75" name="Text Placeholder 61">
            <a:extLst>
              <a:ext uri="{FF2B5EF4-FFF2-40B4-BE49-F238E27FC236}">
                <a16:creationId xmlns:a16="http://schemas.microsoft.com/office/drawing/2014/main" id="{B6F832EC-808B-6975-C6A4-504CA92D4C2B}"/>
              </a:ext>
            </a:extLst>
          </p:cNvPr>
          <p:cNvSpPr>
            <a:spLocks noGrp="1"/>
          </p:cNvSpPr>
          <p:nvPr userDrawn="1">
            <p:ph type="body" sz="quarter" idx="20" hasCustomPrompt="1"/>
          </p:nvPr>
        </p:nvSpPr>
        <p:spPr>
          <a:xfrm>
            <a:off x="7206845" y="2425037"/>
            <a:ext cx="960120" cy="356574"/>
          </a:xfrm>
        </p:spPr>
        <p:txBody>
          <a:bodyPr>
            <a:noAutofit/>
          </a:bodyPr>
          <a:lstStyle>
            <a:lvl1pPr marL="0" indent="0" algn="ctr">
              <a:buNone/>
              <a:defRPr sz="900"/>
            </a:lvl1pPr>
            <a:lvl2pPr marL="342900" indent="0" algn="ctr">
              <a:buNone/>
              <a:defRPr sz="1050"/>
            </a:lvl2pPr>
            <a:lvl3pPr marL="685800" indent="0" algn="ctr">
              <a:buNone/>
              <a:defRPr sz="1050"/>
            </a:lvl3pPr>
            <a:lvl4pPr marL="1028700" indent="0" algn="ctr">
              <a:buNone/>
              <a:defRPr sz="1050"/>
            </a:lvl4pPr>
            <a:lvl5pPr marL="1371600" indent="0" algn="ctr">
              <a:buNone/>
              <a:defRPr sz="1050"/>
            </a:lvl5pPr>
          </a:lstStyle>
          <a:p>
            <a:pPr lvl="0"/>
            <a:r>
              <a:rPr lang="en-US" noProof="0"/>
              <a:t>Add text here</a:t>
            </a:r>
          </a:p>
        </p:txBody>
      </p:sp>
      <p:sp>
        <p:nvSpPr>
          <p:cNvPr id="76" name="Text Placeholder 63">
            <a:extLst>
              <a:ext uri="{FF2B5EF4-FFF2-40B4-BE49-F238E27FC236}">
                <a16:creationId xmlns:a16="http://schemas.microsoft.com/office/drawing/2014/main" id="{133A3E42-95A8-F5D9-0568-81B074FC5EBA}"/>
              </a:ext>
            </a:extLst>
          </p:cNvPr>
          <p:cNvSpPr>
            <a:spLocks noGrp="1"/>
          </p:cNvSpPr>
          <p:nvPr userDrawn="1">
            <p:ph type="body" sz="quarter" idx="21" hasCustomPrompt="1"/>
          </p:nvPr>
        </p:nvSpPr>
        <p:spPr>
          <a:xfrm>
            <a:off x="7206845" y="2779367"/>
            <a:ext cx="960120" cy="154937"/>
          </a:xfrm>
        </p:spPr>
        <p:txBody>
          <a:bodyPr lIns="0" tIns="0" rIns="0">
            <a:noAutofit/>
          </a:bodyPr>
          <a:lstStyle>
            <a:lvl1pPr marL="0" indent="0" algn="ctr">
              <a:buNone/>
              <a:defRPr sz="750"/>
            </a:lvl1pPr>
            <a:lvl2pPr marL="342900" indent="0" algn="ctr">
              <a:buNone/>
              <a:defRPr sz="900"/>
            </a:lvl2pPr>
            <a:lvl3pPr marL="685800" indent="0" algn="ctr">
              <a:buNone/>
              <a:defRPr sz="900"/>
            </a:lvl3pPr>
            <a:lvl4pPr marL="1028700" indent="0" algn="ctr">
              <a:buNone/>
              <a:defRPr sz="900"/>
            </a:lvl4pPr>
            <a:lvl5pPr marL="1371600" indent="0" algn="ctr">
              <a:buNone/>
              <a:defRPr sz="900"/>
            </a:lvl5pPr>
          </a:lstStyle>
          <a:p>
            <a:pPr lvl="0"/>
            <a:r>
              <a:rPr lang="en-US" noProof="0"/>
              <a:t>Add text here</a:t>
            </a:r>
          </a:p>
        </p:txBody>
      </p:sp>
      <p:grpSp>
        <p:nvGrpSpPr>
          <p:cNvPr id="111" name="Group 110">
            <a:extLst>
              <a:ext uri="{FF2B5EF4-FFF2-40B4-BE49-F238E27FC236}">
                <a16:creationId xmlns:a16="http://schemas.microsoft.com/office/drawing/2014/main" id="{3DF54CD3-BB3E-E782-CD8E-51009C4C983B}"/>
              </a:ext>
              <a:ext uri="{C183D7F6-B498-43B3-948B-1728B52AA6E4}">
                <adec:decorative xmlns:adec="http://schemas.microsoft.com/office/drawing/2017/decorative" val="1"/>
              </a:ext>
            </a:extLst>
          </p:cNvPr>
          <p:cNvGrpSpPr/>
          <p:nvPr userDrawn="1"/>
        </p:nvGrpSpPr>
        <p:grpSpPr>
          <a:xfrm>
            <a:off x="678591" y="1840720"/>
            <a:ext cx="714581" cy="714581"/>
            <a:chOff x="1439932" y="5704678"/>
            <a:chExt cx="528220" cy="528220"/>
          </a:xfrm>
        </p:grpSpPr>
        <p:sp>
          <p:nvSpPr>
            <p:cNvPr id="112" name="Rounded Rectangle 22">
              <a:extLst>
                <a:ext uri="{FF2B5EF4-FFF2-40B4-BE49-F238E27FC236}">
                  <a16:creationId xmlns:a16="http://schemas.microsoft.com/office/drawing/2014/main" id="{AF537999-FC7A-D972-3F60-688A6E291ABB}"/>
                </a:ext>
              </a:extLst>
            </p:cNvPr>
            <p:cNvSpPr/>
            <p:nvPr/>
          </p:nvSpPr>
          <p:spPr>
            <a:xfrm>
              <a:off x="1584325" y="5946775"/>
              <a:ext cx="231775" cy="25717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113" name="Graphic 112" descr="Beaker outline">
              <a:extLst>
                <a:ext uri="{FF2B5EF4-FFF2-40B4-BE49-F238E27FC236}">
                  <a16:creationId xmlns:a16="http://schemas.microsoft.com/office/drawing/2014/main" id="{0B68F278-EA7A-A028-E6FE-49BCB80C0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9932" y="5704678"/>
              <a:ext cx="528220" cy="528220"/>
            </a:xfrm>
            <a:prstGeom prst="rect">
              <a:avLst/>
            </a:prstGeom>
          </p:spPr>
        </p:pic>
      </p:grpSp>
      <p:grpSp>
        <p:nvGrpSpPr>
          <p:cNvPr id="25" name="Group 24">
            <a:extLst>
              <a:ext uri="{FF2B5EF4-FFF2-40B4-BE49-F238E27FC236}">
                <a16:creationId xmlns:a16="http://schemas.microsoft.com/office/drawing/2014/main" id="{DA472485-8431-4413-76EE-E60ECE8C4CCA}"/>
              </a:ext>
              <a:ext uri="{C183D7F6-B498-43B3-948B-1728B52AA6E4}">
                <adec:decorative xmlns:adec="http://schemas.microsoft.com/office/drawing/2017/decorative" val="1"/>
              </a:ext>
            </a:extLst>
          </p:cNvPr>
          <p:cNvGrpSpPr/>
          <p:nvPr userDrawn="1"/>
        </p:nvGrpSpPr>
        <p:grpSpPr>
          <a:xfrm>
            <a:off x="1998112" y="2763040"/>
            <a:ext cx="714581" cy="714581"/>
            <a:chOff x="2951231" y="3465853"/>
            <a:chExt cx="528220" cy="528220"/>
          </a:xfrm>
        </p:grpSpPr>
        <p:sp>
          <p:nvSpPr>
            <p:cNvPr id="26" name="Triangle 25">
              <a:extLst>
                <a:ext uri="{FF2B5EF4-FFF2-40B4-BE49-F238E27FC236}">
                  <a16:creationId xmlns:a16="http://schemas.microsoft.com/office/drawing/2014/main" id="{E67F9920-7336-E2C5-FDBA-ED51BB31268E}"/>
                </a:ext>
              </a:extLst>
            </p:cNvPr>
            <p:cNvSpPr/>
            <p:nvPr/>
          </p:nvSpPr>
          <p:spPr>
            <a:xfrm>
              <a:off x="3117064" y="3719958"/>
              <a:ext cx="196553" cy="24110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27" name="Graphic 26" descr="Flask outline">
              <a:extLst>
                <a:ext uri="{FF2B5EF4-FFF2-40B4-BE49-F238E27FC236}">
                  <a16:creationId xmlns:a16="http://schemas.microsoft.com/office/drawing/2014/main" id="{F4815F2C-6ED5-865C-6B4B-80AFD725C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1231" y="3465853"/>
              <a:ext cx="528220" cy="528220"/>
            </a:xfrm>
            <a:prstGeom prst="rect">
              <a:avLst/>
            </a:prstGeom>
          </p:spPr>
        </p:pic>
      </p:grpSp>
      <p:grpSp>
        <p:nvGrpSpPr>
          <p:cNvPr id="28" name="Group 27">
            <a:extLst>
              <a:ext uri="{FF2B5EF4-FFF2-40B4-BE49-F238E27FC236}">
                <a16:creationId xmlns:a16="http://schemas.microsoft.com/office/drawing/2014/main" id="{71EE792B-79B1-50C3-343A-E3F4D5402B9B}"/>
              </a:ext>
              <a:ext uri="{C183D7F6-B498-43B3-948B-1728B52AA6E4}">
                <adec:decorative xmlns:adec="http://schemas.microsoft.com/office/drawing/2017/decorative" val="1"/>
              </a:ext>
            </a:extLst>
          </p:cNvPr>
          <p:cNvGrpSpPr/>
          <p:nvPr userDrawn="1"/>
        </p:nvGrpSpPr>
        <p:grpSpPr>
          <a:xfrm>
            <a:off x="2953736" y="1110049"/>
            <a:ext cx="714581" cy="714581"/>
            <a:chOff x="4289303" y="1663393"/>
            <a:chExt cx="528220" cy="528220"/>
          </a:xfrm>
        </p:grpSpPr>
        <p:sp>
          <p:nvSpPr>
            <p:cNvPr id="29" name="Triangle 28">
              <a:extLst>
                <a:ext uri="{FF2B5EF4-FFF2-40B4-BE49-F238E27FC236}">
                  <a16:creationId xmlns:a16="http://schemas.microsoft.com/office/drawing/2014/main" id="{F8552807-4426-A927-ECE6-5AC796EC0C35}"/>
                </a:ext>
              </a:extLst>
            </p:cNvPr>
            <p:cNvSpPr/>
            <p:nvPr/>
          </p:nvSpPr>
          <p:spPr>
            <a:xfrm>
              <a:off x="4413250" y="1775103"/>
              <a:ext cx="174625" cy="14605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30" name="Graphic 29" descr="Mountains outline">
              <a:extLst>
                <a:ext uri="{FF2B5EF4-FFF2-40B4-BE49-F238E27FC236}">
                  <a16:creationId xmlns:a16="http://schemas.microsoft.com/office/drawing/2014/main" id="{DAB608FC-C0B8-B163-AE89-433F36BD13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9303" y="1663393"/>
              <a:ext cx="528220" cy="528220"/>
            </a:xfrm>
            <a:prstGeom prst="rect">
              <a:avLst/>
            </a:prstGeom>
          </p:spPr>
        </p:pic>
      </p:grpSp>
      <p:grpSp>
        <p:nvGrpSpPr>
          <p:cNvPr id="59" name="Group 58">
            <a:extLst>
              <a:ext uri="{FF2B5EF4-FFF2-40B4-BE49-F238E27FC236}">
                <a16:creationId xmlns:a16="http://schemas.microsoft.com/office/drawing/2014/main" id="{D99B50B6-EFD7-4DFA-6C2D-453341A8DCED}"/>
              </a:ext>
              <a:ext uri="{C183D7F6-B498-43B3-948B-1728B52AA6E4}">
                <adec:decorative xmlns:adec="http://schemas.microsoft.com/office/drawing/2017/decorative" val="1"/>
              </a:ext>
            </a:extLst>
          </p:cNvPr>
          <p:cNvGrpSpPr/>
          <p:nvPr userDrawn="1"/>
        </p:nvGrpSpPr>
        <p:grpSpPr>
          <a:xfrm>
            <a:off x="3466708" y="3785596"/>
            <a:ext cx="604322" cy="604322"/>
            <a:chOff x="4622277" y="5047462"/>
            <a:chExt cx="805762" cy="805762"/>
          </a:xfrm>
        </p:grpSpPr>
        <p:sp>
          <p:nvSpPr>
            <p:cNvPr id="48" name="Oval 47">
              <a:extLst>
                <a:ext uri="{FF2B5EF4-FFF2-40B4-BE49-F238E27FC236}">
                  <a16:creationId xmlns:a16="http://schemas.microsoft.com/office/drawing/2014/main" id="{B5628EA7-1F58-28ED-D2BF-911EDFF9C1AE}"/>
                </a:ext>
                <a:ext uri="{C183D7F6-B498-43B3-948B-1728B52AA6E4}">
                  <adec:decorative xmlns:adec="http://schemas.microsoft.com/office/drawing/2017/decorative" val="1"/>
                </a:ext>
              </a:extLst>
            </p:cNvPr>
            <p:cNvSpPr/>
            <p:nvPr userDrawn="1"/>
          </p:nvSpPr>
          <p:spPr>
            <a:xfrm>
              <a:off x="4682503" y="5096114"/>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nvGrpSpPr>
            <p:cNvPr id="18" name="Group 17">
              <a:extLst>
                <a:ext uri="{FF2B5EF4-FFF2-40B4-BE49-F238E27FC236}">
                  <a16:creationId xmlns:a16="http://schemas.microsoft.com/office/drawing/2014/main" id="{B4B798C8-1467-0056-A809-6782DE79ABB4}"/>
                </a:ext>
                <a:ext uri="{C183D7F6-B498-43B3-948B-1728B52AA6E4}">
                  <adec:decorative xmlns:adec="http://schemas.microsoft.com/office/drawing/2017/decorative" val="1"/>
                </a:ext>
              </a:extLst>
            </p:cNvPr>
            <p:cNvGrpSpPr/>
            <p:nvPr userDrawn="1"/>
          </p:nvGrpSpPr>
          <p:grpSpPr>
            <a:xfrm>
              <a:off x="4622277" y="5047462"/>
              <a:ext cx="805762" cy="805762"/>
              <a:chOff x="4754023" y="5074814"/>
              <a:chExt cx="528220" cy="528220"/>
            </a:xfrm>
          </p:grpSpPr>
          <p:sp>
            <p:nvSpPr>
              <p:cNvPr id="19" name="Oval 18">
                <a:extLst>
                  <a:ext uri="{FF2B5EF4-FFF2-40B4-BE49-F238E27FC236}">
                    <a16:creationId xmlns:a16="http://schemas.microsoft.com/office/drawing/2014/main" id="{0B213240-4F8D-98CD-565D-2EC9BEDADC1B}"/>
                  </a:ext>
                </a:extLst>
              </p:cNvPr>
              <p:cNvSpPr/>
              <p:nvPr/>
            </p:nvSpPr>
            <p:spPr>
              <a:xfrm>
                <a:off x="4997450" y="5334000"/>
                <a:ext cx="47625" cy="476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21" name="Graphic 20" descr="Stopwatch 50% outline">
                <a:extLst>
                  <a:ext uri="{FF2B5EF4-FFF2-40B4-BE49-F238E27FC236}">
                    <a16:creationId xmlns:a16="http://schemas.microsoft.com/office/drawing/2014/main" id="{46885AC9-7CD3-8BC1-E57A-61B4E8C1E1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023" y="5074814"/>
                <a:ext cx="528220" cy="528220"/>
              </a:xfrm>
              <a:prstGeom prst="rect">
                <a:avLst/>
              </a:prstGeom>
            </p:spPr>
          </p:pic>
        </p:grpSp>
      </p:grpSp>
      <p:grpSp>
        <p:nvGrpSpPr>
          <p:cNvPr id="8" name="Group 7">
            <a:extLst>
              <a:ext uri="{FF2B5EF4-FFF2-40B4-BE49-F238E27FC236}">
                <a16:creationId xmlns:a16="http://schemas.microsoft.com/office/drawing/2014/main" id="{63C61C0D-B53E-B284-0E62-9A7696BD9534}"/>
              </a:ext>
              <a:ext uri="{C183D7F6-B498-43B3-948B-1728B52AA6E4}">
                <adec:decorative xmlns:adec="http://schemas.microsoft.com/office/drawing/2017/decorative" val="1"/>
              </a:ext>
            </a:extLst>
          </p:cNvPr>
          <p:cNvGrpSpPr/>
          <p:nvPr userDrawn="1"/>
        </p:nvGrpSpPr>
        <p:grpSpPr>
          <a:xfrm>
            <a:off x="4920855" y="2660303"/>
            <a:ext cx="714581" cy="743720"/>
            <a:chOff x="6561140" y="3547070"/>
            <a:chExt cx="952774" cy="991627"/>
          </a:xfrm>
        </p:grpSpPr>
        <p:sp>
          <p:nvSpPr>
            <p:cNvPr id="49" name="Oval 48">
              <a:extLst>
                <a:ext uri="{FF2B5EF4-FFF2-40B4-BE49-F238E27FC236}">
                  <a16:creationId xmlns:a16="http://schemas.microsoft.com/office/drawing/2014/main" id="{1ED6A410-8C78-CE05-2EF9-C9A68C64C280}"/>
                </a:ext>
                <a:ext uri="{C183D7F6-B498-43B3-948B-1728B52AA6E4}">
                  <adec:decorative xmlns:adec="http://schemas.microsoft.com/office/drawing/2017/decorative" val="1"/>
                </a:ext>
              </a:extLst>
            </p:cNvPr>
            <p:cNvSpPr/>
            <p:nvPr userDrawn="1"/>
          </p:nvSpPr>
          <p:spPr>
            <a:xfrm>
              <a:off x="6681053" y="3547070"/>
              <a:ext cx="708759" cy="708759"/>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nvGrpSpPr>
            <p:cNvPr id="15" name="Group 14">
              <a:extLst>
                <a:ext uri="{FF2B5EF4-FFF2-40B4-BE49-F238E27FC236}">
                  <a16:creationId xmlns:a16="http://schemas.microsoft.com/office/drawing/2014/main" id="{2BA5654A-7FC5-4977-C6AD-476320F5D90E}"/>
                </a:ext>
                <a:ext uri="{C183D7F6-B498-43B3-948B-1728B52AA6E4}">
                  <adec:decorative xmlns:adec="http://schemas.microsoft.com/office/drawing/2017/decorative" val="1"/>
                </a:ext>
              </a:extLst>
            </p:cNvPr>
            <p:cNvGrpSpPr/>
            <p:nvPr userDrawn="1"/>
          </p:nvGrpSpPr>
          <p:grpSpPr>
            <a:xfrm>
              <a:off x="6561140" y="3585923"/>
              <a:ext cx="952774" cy="952774"/>
              <a:chOff x="6747063" y="4036055"/>
              <a:chExt cx="528220" cy="528220"/>
            </a:xfrm>
          </p:grpSpPr>
          <p:sp>
            <p:nvSpPr>
              <p:cNvPr id="16" name="Rounded Rectangle 15">
                <a:extLst>
                  <a:ext uri="{FF2B5EF4-FFF2-40B4-BE49-F238E27FC236}">
                    <a16:creationId xmlns:a16="http://schemas.microsoft.com/office/drawing/2014/main" id="{C21946C9-9EAF-4B63-599A-FC4E42672D69}"/>
                  </a:ext>
                </a:extLst>
              </p:cNvPr>
              <p:cNvSpPr/>
              <p:nvPr/>
            </p:nvSpPr>
            <p:spPr>
              <a:xfrm>
                <a:off x="6943725" y="4137025"/>
                <a:ext cx="139700" cy="1524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17" name="Graphic 16" descr="Astronaut male outline">
                <a:extLst>
                  <a:ext uri="{FF2B5EF4-FFF2-40B4-BE49-F238E27FC236}">
                    <a16:creationId xmlns:a16="http://schemas.microsoft.com/office/drawing/2014/main" id="{669C584F-84D8-2E01-04A5-78685124A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7063" y="4036055"/>
                <a:ext cx="528220" cy="528220"/>
              </a:xfrm>
              <a:prstGeom prst="rect">
                <a:avLst/>
              </a:prstGeom>
            </p:spPr>
          </p:pic>
        </p:grpSp>
      </p:grpSp>
      <p:grpSp>
        <p:nvGrpSpPr>
          <p:cNvPr id="60" name="Group 59">
            <a:extLst>
              <a:ext uri="{FF2B5EF4-FFF2-40B4-BE49-F238E27FC236}">
                <a16:creationId xmlns:a16="http://schemas.microsoft.com/office/drawing/2014/main" id="{6149857E-2F60-360F-AF5E-6E21997C3EA4}"/>
              </a:ext>
              <a:ext uri="{C183D7F6-B498-43B3-948B-1728B52AA6E4}">
                <adec:decorative xmlns:adec="http://schemas.microsoft.com/office/drawing/2017/decorative" val="1"/>
              </a:ext>
            </a:extLst>
          </p:cNvPr>
          <p:cNvGrpSpPr/>
          <p:nvPr userDrawn="1"/>
        </p:nvGrpSpPr>
        <p:grpSpPr>
          <a:xfrm>
            <a:off x="5992179" y="1361638"/>
            <a:ext cx="714581" cy="751640"/>
            <a:chOff x="7989572" y="1815518"/>
            <a:chExt cx="952774" cy="1002186"/>
          </a:xfrm>
        </p:grpSpPr>
        <p:sp>
          <p:nvSpPr>
            <p:cNvPr id="50" name="Oval 49">
              <a:extLst>
                <a:ext uri="{FF2B5EF4-FFF2-40B4-BE49-F238E27FC236}">
                  <a16:creationId xmlns:a16="http://schemas.microsoft.com/office/drawing/2014/main" id="{07A2D96D-82E4-1EE2-0409-4CDEBEA4176D}"/>
                </a:ext>
                <a:ext uri="{C183D7F6-B498-43B3-948B-1728B52AA6E4}">
                  <adec:decorative xmlns:adec="http://schemas.microsoft.com/office/drawing/2017/decorative" val="1"/>
                </a:ext>
              </a:extLst>
            </p:cNvPr>
            <p:cNvSpPr/>
            <p:nvPr userDrawn="1"/>
          </p:nvSpPr>
          <p:spPr>
            <a:xfrm>
              <a:off x="8156791" y="1815518"/>
              <a:ext cx="549989" cy="952774"/>
            </a:xfrm>
            <a:prstGeom prst="ellipse">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nvGrpSpPr>
            <p:cNvPr id="41" name="Group 40">
              <a:extLst>
                <a:ext uri="{FF2B5EF4-FFF2-40B4-BE49-F238E27FC236}">
                  <a16:creationId xmlns:a16="http://schemas.microsoft.com/office/drawing/2014/main" id="{0251065B-A02E-6D16-E39C-A8CDAB7272B8}"/>
                </a:ext>
                <a:ext uri="{C183D7F6-B498-43B3-948B-1728B52AA6E4}">
                  <adec:decorative xmlns:adec="http://schemas.microsoft.com/office/drawing/2017/decorative" val="1"/>
                </a:ext>
              </a:extLst>
            </p:cNvPr>
            <p:cNvGrpSpPr/>
            <p:nvPr userDrawn="1"/>
          </p:nvGrpSpPr>
          <p:grpSpPr>
            <a:xfrm>
              <a:off x="7989572" y="1864930"/>
              <a:ext cx="952774" cy="952774"/>
              <a:chOff x="8184330" y="2237414"/>
              <a:chExt cx="528220" cy="528220"/>
            </a:xfrm>
          </p:grpSpPr>
          <p:sp>
            <p:nvSpPr>
              <p:cNvPr id="42" name="Rounded Rectangle 41">
                <a:extLst>
                  <a:ext uri="{FF2B5EF4-FFF2-40B4-BE49-F238E27FC236}">
                    <a16:creationId xmlns:a16="http://schemas.microsoft.com/office/drawing/2014/main" id="{0E3875A7-721F-9D93-6152-34CD9E51E351}"/>
                  </a:ext>
                </a:extLst>
              </p:cNvPr>
              <p:cNvSpPr/>
              <p:nvPr/>
            </p:nvSpPr>
            <p:spPr>
              <a:xfrm>
                <a:off x="8375754" y="2552075"/>
                <a:ext cx="146154" cy="1086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43" name="Graphic 42" descr="Fluorescent Light Blub outline">
                <a:extLst>
                  <a:ext uri="{FF2B5EF4-FFF2-40B4-BE49-F238E27FC236}">
                    <a16:creationId xmlns:a16="http://schemas.microsoft.com/office/drawing/2014/main" id="{AAAAD4CF-FEF8-CD94-C24A-F58B69EA74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84330" y="2237414"/>
                <a:ext cx="528220" cy="528220"/>
              </a:xfrm>
              <a:prstGeom prst="rect">
                <a:avLst/>
              </a:prstGeom>
            </p:spPr>
          </p:pic>
        </p:grpSp>
      </p:grpSp>
      <p:grpSp>
        <p:nvGrpSpPr>
          <p:cNvPr id="36" name="Group 35">
            <a:extLst>
              <a:ext uri="{FF2B5EF4-FFF2-40B4-BE49-F238E27FC236}">
                <a16:creationId xmlns:a16="http://schemas.microsoft.com/office/drawing/2014/main" id="{EBAAFE76-32E1-9AFA-B10F-10B6FF9B1010}"/>
              </a:ext>
              <a:ext uri="{C183D7F6-B498-43B3-948B-1728B52AA6E4}">
                <adec:decorative xmlns:adec="http://schemas.microsoft.com/office/drawing/2017/decorative" val="1"/>
              </a:ext>
            </a:extLst>
          </p:cNvPr>
          <p:cNvGrpSpPr/>
          <p:nvPr userDrawn="1"/>
        </p:nvGrpSpPr>
        <p:grpSpPr>
          <a:xfrm>
            <a:off x="7005460" y="1119370"/>
            <a:ext cx="714581" cy="714581"/>
            <a:chOff x="11298880" y="3198881"/>
            <a:chExt cx="528220" cy="528220"/>
          </a:xfrm>
        </p:grpSpPr>
        <p:sp>
          <p:nvSpPr>
            <p:cNvPr id="37" name="Triangle 36">
              <a:extLst>
                <a:ext uri="{FF2B5EF4-FFF2-40B4-BE49-F238E27FC236}">
                  <a16:creationId xmlns:a16="http://schemas.microsoft.com/office/drawing/2014/main" id="{7EC20B07-2082-1525-F73C-72C3AEFD7AEF}"/>
                </a:ext>
              </a:extLst>
            </p:cNvPr>
            <p:cNvSpPr/>
            <p:nvPr/>
          </p:nvSpPr>
          <p:spPr>
            <a:xfrm rot="2647120">
              <a:off x="11709901" y="3241598"/>
              <a:ext cx="89654" cy="5344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nvGrpSpPr>
            <p:cNvPr id="38" name="Group 37">
              <a:extLst>
                <a:ext uri="{FF2B5EF4-FFF2-40B4-BE49-F238E27FC236}">
                  <a16:creationId xmlns:a16="http://schemas.microsoft.com/office/drawing/2014/main" id="{30A6CB04-7F44-2656-B5C0-BA19CF4A55EF}"/>
                </a:ext>
              </a:extLst>
            </p:cNvPr>
            <p:cNvGrpSpPr/>
            <p:nvPr/>
          </p:nvGrpSpPr>
          <p:grpSpPr>
            <a:xfrm>
              <a:off x="11298880" y="3198881"/>
              <a:ext cx="528220" cy="528220"/>
              <a:chOff x="11298880" y="3198881"/>
              <a:chExt cx="528220" cy="528220"/>
            </a:xfrm>
          </p:grpSpPr>
          <p:sp>
            <p:nvSpPr>
              <p:cNvPr id="39" name="Oval 38">
                <a:extLst>
                  <a:ext uri="{FF2B5EF4-FFF2-40B4-BE49-F238E27FC236}">
                    <a16:creationId xmlns:a16="http://schemas.microsoft.com/office/drawing/2014/main" id="{DDE88159-7C0D-0ECA-4691-159E9F72B0C3}"/>
                  </a:ext>
                </a:extLst>
              </p:cNvPr>
              <p:cNvSpPr/>
              <p:nvPr/>
            </p:nvSpPr>
            <p:spPr>
              <a:xfrm>
                <a:off x="11623675" y="3327400"/>
                <a:ext cx="73025" cy="730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40" name="Graphic 39" descr="Rocket outline">
                <a:extLst>
                  <a:ext uri="{FF2B5EF4-FFF2-40B4-BE49-F238E27FC236}">
                    <a16:creationId xmlns:a16="http://schemas.microsoft.com/office/drawing/2014/main" id="{31D8AE9C-6DAE-18D0-4E11-D1847BFA3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98880" y="3198881"/>
                <a:ext cx="528220" cy="528220"/>
              </a:xfrm>
              <a:prstGeom prst="rect">
                <a:avLst/>
              </a:prstGeom>
            </p:spPr>
          </p:pic>
        </p:grpSp>
      </p:grpSp>
      <p:grpSp>
        <p:nvGrpSpPr>
          <p:cNvPr id="31" name="Group 30">
            <a:extLst>
              <a:ext uri="{FF2B5EF4-FFF2-40B4-BE49-F238E27FC236}">
                <a16:creationId xmlns:a16="http://schemas.microsoft.com/office/drawing/2014/main" id="{3E151E43-388D-1379-0C86-3B16B7D21A20}"/>
              </a:ext>
              <a:ext uri="{C183D7F6-B498-43B3-948B-1728B52AA6E4}">
                <adec:decorative xmlns:adec="http://schemas.microsoft.com/office/drawing/2017/decorative" val="1"/>
              </a:ext>
            </a:extLst>
          </p:cNvPr>
          <p:cNvGrpSpPr/>
          <p:nvPr userDrawn="1"/>
        </p:nvGrpSpPr>
        <p:grpSpPr>
          <a:xfrm>
            <a:off x="7811669" y="3451618"/>
            <a:ext cx="714581" cy="714581"/>
            <a:chOff x="8712550" y="4007070"/>
            <a:chExt cx="528220" cy="528220"/>
          </a:xfrm>
        </p:grpSpPr>
        <p:sp>
          <p:nvSpPr>
            <p:cNvPr id="32" name="Oval 31">
              <a:extLst>
                <a:ext uri="{FF2B5EF4-FFF2-40B4-BE49-F238E27FC236}">
                  <a16:creationId xmlns:a16="http://schemas.microsoft.com/office/drawing/2014/main" id="{A684B467-F2BC-E2CA-C1D8-58E2B8928DE0}"/>
                </a:ext>
              </a:extLst>
            </p:cNvPr>
            <p:cNvSpPr/>
            <p:nvPr/>
          </p:nvSpPr>
          <p:spPr>
            <a:xfrm>
              <a:off x="9051925" y="4200525"/>
              <a:ext cx="45719" cy="457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nvGrpSpPr>
            <p:cNvPr id="33" name="Group 32">
              <a:extLst>
                <a:ext uri="{FF2B5EF4-FFF2-40B4-BE49-F238E27FC236}">
                  <a16:creationId xmlns:a16="http://schemas.microsoft.com/office/drawing/2014/main" id="{FC8A76DE-D6B4-E7E8-9BFC-5047FA2FBC9E}"/>
                </a:ext>
              </a:extLst>
            </p:cNvPr>
            <p:cNvGrpSpPr/>
            <p:nvPr/>
          </p:nvGrpSpPr>
          <p:grpSpPr>
            <a:xfrm>
              <a:off x="8712550" y="4007070"/>
              <a:ext cx="528220" cy="528220"/>
              <a:chOff x="8712550" y="4007070"/>
              <a:chExt cx="528220" cy="528220"/>
            </a:xfrm>
          </p:grpSpPr>
          <p:sp>
            <p:nvSpPr>
              <p:cNvPr id="34" name="Oval 33">
                <a:extLst>
                  <a:ext uri="{FF2B5EF4-FFF2-40B4-BE49-F238E27FC236}">
                    <a16:creationId xmlns:a16="http://schemas.microsoft.com/office/drawing/2014/main" id="{F7CB0088-71D9-B173-01F3-643D37EA15A1}"/>
                  </a:ext>
                </a:extLst>
              </p:cNvPr>
              <p:cNvSpPr/>
              <p:nvPr/>
            </p:nvSpPr>
            <p:spPr>
              <a:xfrm>
                <a:off x="8858250" y="4162425"/>
                <a:ext cx="123825" cy="1238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pic>
            <p:nvPicPr>
              <p:cNvPr id="35" name="Graphic 34" descr="Test Dummy outline">
                <a:extLst>
                  <a:ext uri="{FF2B5EF4-FFF2-40B4-BE49-F238E27FC236}">
                    <a16:creationId xmlns:a16="http://schemas.microsoft.com/office/drawing/2014/main" id="{FFF4E145-FBE6-1035-8727-3E5365516D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12550" y="4007070"/>
                <a:ext cx="528220" cy="528220"/>
              </a:xfrm>
              <a:prstGeom prst="rect">
                <a:avLst/>
              </a:prstGeom>
            </p:spPr>
          </p:pic>
        </p:grpSp>
      </p:grpSp>
      <p:grpSp>
        <p:nvGrpSpPr>
          <p:cNvPr id="58" name="Group 57">
            <a:extLst>
              <a:ext uri="{FF2B5EF4-FFF2-40B4-BE49-F238E27FC236}">
                <a16:creationId xmlns:a16="http://schemas.microsoft.com/office/drawing/2014/main" id="{09AD1300-26B6-4618-9923-C9763BEA8E46}"/>
              </a:ext>
              <a:ext uri="{C183D7F6-B498-43B3-948B-1728B52AA6E4}">
                <adec:decorative xmlns:adec="http://schemas.microsoft.com/office/drawing/2017/decorative" val="1"/>
              </a:ext>
            </a:extLst>
          </p:cNvPr>
          <p:cNvGrpSpPr/>
          <p:nvPr userDrawn="1"/>
        </p:nvGrpSpPr>
        <p:grpSpPr>
          <a:xfrm>
            <a:off x="133222" y="992808"/>
            <a:ext cx="8551009" cy="3596625"/>
            <a:chOff x="177629" y="1323744"/>
            <a:chExt cx="11401345" cy="4795500"/>
          </a:xfrm>
        </p:grpSpPr>
        <p:grpSp>
          <p:nvGrpSpPr>
            <p:cNvPr id="196" name="Group 195">
              <a:extLst>
                <a:ext uri="{FF2B5EF4-FFF2-40B4-BE49-F238E27FC236}">
                  <a16:creationId xmlns:a16="http://schemas.microsoft.com/office/drawing/2014/main" id="{191DB388-8AE6-D27E-EE45-54AE4D407964}"/>
                </a:ext>
                <a:ext uri="{C183D7F6-B498-43B3-948B-1728B52AA6E4}">
                  <adec:decorative xmlns:adec="http://schemas.microsoft.com/office/drawing/2017/decorative" val="1"/>
                </a:ext>
              </a:extLst>
            </p:cNvPr>
            <p:cNvGrpSpPr/>
            <p:nvPr userDrawn="1"/>
          </p:nvGrpSpPr>
          <p:grpSpPr>
            <a:xfrm>
              <a:off x="177629" y="4491478"/>
              <a:ext cx="301769" cy="301769"/>
              <a:chOff x="177629" y="4485128"/>
              <a:chExt cx="301769" cy="301769"/>
            </a:xfrm>
          </p:grpSpPr>
          <p:sp>
            <p:nvSpPr>
              <p:cNvPr id="195" name="Oval 194">
                <a:extLst>
                  <a:ext uri="{FF2B5EF4-FFF2-40B4-BE49-F238E27FC236}">
                    <a16:creationId xmlns:a16="http://schemas.microsoft.com/office/drawing/2014/main" id="{A53DBD0A-368E-A0FF-F28C-D20A7ED52A21}"/>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76" name="Oval 175">
                <a:extLst>
                  <a:ext uri="{FF2B5EF4-FFF2-40B4-BE49-F238E27FC236}">
                    <a16:creationId xmlns:a16="http://schemas.microsoft.com/office/drawing/2014/main" id="{7AD83492-28D3-6EE9-3E89-83AFC92038C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grpSp>
          <p:nvGrpSpPr>
            <p:cNvPr id="200" name="Group 199">
              <a:extLst>
                <a:ext uri="{FF2B5EF4-FFF2-40B4-BE49-F238E27FC236}">
                  <a16:creationId xmlns:a16="http://schemas.microsoft.com/office/drawing/2014/main" id="{C9EDB943-E93A-7686-9CD5-D347DCEB1AD8}"/>
                </a:ext>
                <a:ext uri="{C183D7F6-B498-43B3-948B-1728B52AA6E4}">
                  <adec:decorative xmlns:adec="http://schemas.microsoft.com/office/drawing/2017/decorative" val="1"/>
                </a:ext>
              </a:extLst>
            </p:cNvPr>
            <p:cNvGrpSpPr/>
            <p:nvPr userDrawn="1"/>
          </p:nvGrpSpPr>
          <p:grpSpPr>
            <a:xfrm>
              <a:off x="3840437" y="1323744"/>
              <a:ext cx="301769" cy="301769"/>
              <a:chOff x="177629" y="4485128"/>
              <a:chExt cx="301769" cy="301769"/>
            </a:xfrm>
          </p:grpSpPr>
          <p:sp>
            <p:nvSpPr>
              <p:cNvPr id="201" name="Oval 200">
                <a:extLst>
                  <a:ext uri="{FF2B5EF4-FFF2-40B4-BE49-F238E27FC236}">
                    <a16:creationId xmlns:a16="http://schemas.microsoft.com/office/drawing/2014/main" id="{05C43D67-C50C-4951-E374-5EB39BCFEE06}"/>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02" name="Oval 201">
                <a:extLst>
                  <a:ext uri="{FF2B5EF4-FFF2-40B4-BE49-F238E27FC236}">
                    <a16:creationId xmlns:a16="http://schemas.microsoft.com/office/drawing/2014/main" id="{36F888DD-164A-602B-6C03-391875003382}"/>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grpSp>
          <p:nvGrpSpPr>
            <p:cNvPr id="203" name="Group 202">
              <a:extLst>
                <a:ext uri="{FF2B5EF4-FFF2-40B4-BE49-F238E27FC236}">
                  <a16:creationId xmlns:a16="http://schemas.microsoft.com/office/drawing/2014/main" id="{A1398F04-4324-B068-362D-86BADA8CE26F}"/>
                </a:ext>
                <a:ext uri="{C183D7F6-B498-43B3-948B-1728B52AA6E4}">
                  <adec:decorative xmlns:adec="http://schemas.microsoft.com/office/drawing/2017/decorative" val="1"/>
                </a:ext>
              </a:extLst>
            </p:cNvPr>
            <p:cNvGrpSpPr/>
            <p:nvPr userDrawn="1"/>
          </p:nvGrpSpPr>
          <p:grpSpPr>
            <a:xfrm>
              <a:off x="4866228" y="5817475"/>
              <a:ext cx="301769" cy="301769"/>
              <a:chOff x="177629" y="4485128"/>
              <a:chExt cx="301769" cy="301769"/>
            </a:xfrm>
          </p:grpSpPr>
          <p:sp>
            <p:nvSpPr>
              <p:cNvPr id="204" name="Oval 203">
                <a:extLst>
                  <a:ext uri="{FF2B5EF4-FFF2-40B4-BE49-F238E27FC236}">
                    <a16:creationId xmlns:a16="http://schemas.microsoft.com/office/drawing/2014/main" id="{64313864-DCAC-8C56-BC93-C2E9D7175F28}"/>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05" name="Oval 204">
                <a:extLst>
                  <a:ext uri="{FF2B5EF4-FFF2-40B4-BE49-F238E27FC236}">
                    <a16:creationId xmlns:a16="http://schemas.microsoft.com/office/drawing/2014/main" id="{F2E03A96-264C-9B16-02A7-AB662FAF753B}"/>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grpSp>
          <p:nvGrpSpPr>
            <p:cNvPr id="206" name="Group 205">
              <a:extLst>
                <a:ext uri="{FF2B5EF4-FFF2-40B4-BE49-F238E27FC236}">
                  <a16:creationId xmlns:a16="http://schemas.microsoft.com/office/drawing/2014/main" id="{558FF337-DCBF-E18A-612C-6FAC8AA7FCF4}"/>
                </a:ext>
                <a:ext uri="{C183D7F6-B498-43B3-948B-1728B52AA6E4}">
                  <adec:decorative xmlns:adec="http://schemas.microsoft.com/office/drawing/2017/decorative" val="1"/>
                </a:ext>
              </a:extLst>
            </p:cNvPr>
            <p:cNvGrpSpPr/>
            <p:nvPr userDrawn="1"/>
          </p:nvGrpSpPr>
          <p:grpSpPr>
            <a:xfrm>
              <a:off x="8748446" y="2579010"/>
              <a:ext cx="301769" cy="301769"/>
              <a:chOff x="177629" y="4485128"/>
              <a:chExt cx="301769" cy="301769"/>
            </a:xfrm>
          </p:grpSpPr>
          <p:sp>
            <p:nvSpPr>
              <p:cNvPr id="207" name="Oval 206">
                <a:extLst>
                  <a:ext uri="{FF2B5EF4-FFF2-40B4-BE49-F238E27FC236}">
                    <a16:creationId xmlns:a16="http://schemas.microsoft.com/office/drawing/2014/main" id="{C7C00316-C72E-9B3C-82C8-DC629EB6B01E}"/>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08" name="Oval 207">
                <a:extLst>
                  <a:ext uri="{FF2B5EF4-FFF2-40B4-BE49-F238E27FC236}">
                    <a16:creationId xmlns:a16="http://schemas.microsoft.com/office/drawing/2014/main" id="{65D02F47-AFC8-498E-83E7-8CE50A21ABA7}"/>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grpSp>
          <p:nvGrpSpPr>
            <p:cNvPr id="209" name="Group 208">
              <a:extLst>
                <a:ext uri="{FF2B5EF4-FFF2-40B4-BE49-F238E27FC236}">
                  <a16:creationId xmlns:a16="http://schemas.microsoft.com/office/drawing/2014/main" id="{625E5C35-EC87-4623-6A74-C2C555578E47}"/>
                </a:ext>
                <a:ext uri="{C183D7F6-B498-43B3-948B-1728B52AA6E4}">
                  <adec:decorative xmlns:adec="http://schemas.microsoft.com/office/drawing/2017/decorative" val="1"/>
                </a:ext>
              </a:extLst>
            </p:cNvPr>
            <p:cNvGrpSpPr/>
            <p:nvPr userDrawn="1"/>
          </p:nvGrpSpPr>
          <p:grpSpPr>
            <a:xfrm>
              <a:off x="11277205" y="1774315"/>
              <a:ext cx="301769" cy="301769"/>
              <a:chOff x="177629" y="4485128"/>
              <a:chExt cx="301769" cy="301769"/>
            </a:xfrm>
          </p:grpSpPr>
          <p:sp>
            <p:nvSpPr>
              <p:cNvPr id="210" name="Oval 209">
                <a:extLst>
                  <a:ext uri="{FF2B5EF4-FFF2-40B4-BE49-F238E27FC236}">
                    <a16:creationId xmlns:a16="http://schemas.microsoft.com/office/drawing/2014/main" id="{83634796-B5E9-6A3D-F3ED-093E1E473DBD}"/>
                  </a:ext>
                </a:extLst>
              </p:cNvPr>
              <p:cNvSpPr/>
              <p:nvPr userDrawn="1"/>
            </p:nvSpPr>
            <p:spPr>
              <a:xfrm>
                <a:off x="177629" y="4485128"/>
                <a:ext cx="301769" cy="30176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11" name="Oval 210">
                <a:extLst>
                  <a:ext uri="{FF2B5EF4-FFF2-40B4-BE49-F238E27FC236}">
                    <a16:creationId xmlns:a16="http://schemas.microsoft.com/office/drawing/2014/main" id="{61D37696-FE84-D547-9323-A142EB361F1D}"/>
                  </a:ext>
                </a:extLst>
              </p:cNvPr>
              <p:cNvSpPr/>
              <p:nvPr userDrawn="1"/>
            </p:nvSpPr>
            <p:spPr>
              <a:xfrm>
                <a:off x="246567" y="4558634"/>
                <a:ext cx="165100" cy="1651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sp>
          <p:nvSpPr>
            <p:cNvPr id="44" name="Oval 43">
              <a:extLst>
                <a:ext uri="{FF2B5EF4-FFF2-40B4-BE49-F238E27FC236}">
                  <a16:creationId xmlns:a16="http://schemas.microsoft.com/office/drawing/2014/main" id="{951AF843-DA06-6016-4B8C-21A2FCEBD190}"/>
                </a:ext>
                <a:ext uri="{C183D7F6-B498-43B3-948B-1728B52AA6E4}">
                  <adec:decorative xmlns:adec="http://schemas.microsoft.com/office/drawing/2017/decorative" val="1"/>
                </a:ext>
              </a:extLst>
            </p:cNvPr>
            <p:cNvSpPr/>
            <p:nvPr userDrawn="1"/>
          </p:nvSpPr>
          <p:spPr>
            <a:xfrm>
              <a:off x="1235858" y="1807123"/>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45" name="Oval 44">
              <a:extLst>
                <a:ext uri="{FF2B5EF4-FFF2-40B4-BE49-F238E27FC236}">
                  <a16:creationId xmlns:a16="http://schemas.microsoft.com/office/drawing/2014/main" id="{8C4B75F1-72BF-3E5E-0873-D2DD25B5C228}"/>
                </a:ext>
                <a:ext uri="{C183D7F6-B498-43B3-948B-1728B52AA6E4}">
                  <adec:decorative xmlns:adec="http://schemas.microsoft.com/office/drawing/2017/decorative" val="1"/>
                </a:ext>
              </a:extLst>
            </p:cNvPr>
            <p:cNvSpPr/>
            <p:nvPr userDrawn="1"/>
          </p:nvSpPr>
          <p:spPr>
            <a:xfrm>
              <a:off x="6084045" y="3210780"/>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46" name="Oval 45">
              <a:extLst>
                <a:ext uri="{FF2B5EF4-FFF2-40B4-BE49-F238E27FC236}">
                  <a16:creationId xmlns:a16="http://schemas.microsoft.com/office/drawing/2014/main" id="{B2889E39-C57E-12AE-4D30-32EFAA08FEC4}"/>
                </a:ext>
                <a:ext uri="{C183D7F6-B498-43B3-948B-1728B52AA6E4}">
                  <adec:decorative xmlns:adec="http://schemas.microsoft.com/office/drawing/2017/decorative" val="1"/>
                </a:ext>
              </a:extLst>
            </p:cNvPr>
            <p:cNvSpPr/>
            <p:nvPr userDrawn="1"/>
          </p:nvSpPr>
          <p:spPr>
            <a:xfrm>
              <a:off x="10293387" y="5819412"/>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47" name="Oval 46">
              <a:extLst>
                <a:ext uri="{FF2B5EF4-FFF2-40B4-BE49-F238E27FC236}">
                  <a16:creationId xmlns:a16="http://schemas.microsoft.com/office/drawing/2014/main" id="{6F5C2B1A-E152-E79C-52FC-D79C44C8D117}"/>
                </a:ext>
                <a:ext uri="{C183D7F6-B498-43B3-948B-1728B52AA6E4}">
                  <adec:decorative xmlns:adec="http://schemas.microsoft.com/office/drawing/2017/decorative" val="1"/>
                </a:ext>
              </a:extLst>
            </p:cNvPr>
            <p:cNvSpPr/>
            <p:nvPr userDrawn="1"/>
          </p:nvSpPr>
          <p:spPr>
            <a:xfrm>
              <a:off x="2051341" y="5849417"/>
              <a:ext cx="185620" cy="18562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spTree>
    <p:extLst>
      <p:ext uri="{BB962C8B-B14F-4D97-AF65-F5344CB8AC3E}">
        <p14:creationId xmlns:p14="http://schemas.microsoft.com/office/powerpoint/2010/main" val="11486898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S2">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381001" y="883821"/>
            <a:ext cx="8368363" cy="173255"/>
          </a:xfrm>
          <a:prstGeom prst="rect">
            <a:avLst/>
          </a:prstGeom>
        </p:spPr>
        <p:txBody>
          <a:bodyPr wrap="none" lIns="0" tIns="0" rIns="0" bIns="0" anchor="ctr">
            <a:noAutofit/>
          </a:bodyPr>
          <a:lstStyle>
            <a:lvl1pPr marL="0" indent="0" algn="ctr">
              <a:buNone/>
              <a:defRPr sz="1200" b="0" baseline="0">
                <a:solidFill>
                  <a:schemeClr val="bg1">
                    <a:lumMod val="65000"/>
                  </a:schemeClr>
                </a:solidFill>
                <a:latin typeface="+mn-lt"/>
                <a:ea typeface="Roboto" panose="02000000000000000000" pitchFamily="2" charset="0"/>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8" indent="0">
              <a:buNone/>
              <a:defRPr sz="900"/>
            </a:lvl9pPr>
          </a:lstStyle>
          <a:p>
            <a:pPr lvl="0"/>
            <a:r>
              <a:rPr lang="en-US"/>
              <a:t>CLICK TO EDITE SUBTITLE</a:t>
            </a:r>
          </a:p>
        </p:txBody>
      </p:sp>
      <p:sp>
        <p:nvSpPr>
          <p:cNvPr id="26" name="Title 2"/>
          <p:cNvSpPr>
            <a:spLocks noGrp="1"/>
          </p:cNvSpPr>
          <p:nvPr>
            <p:ph type="title"/>
          </p:nvPr>
        </p:nvSpPr>
        <p:spPr>
          <a:xfrm>
            <a:off x="381001" y="341314"/>
            <a:ext cx="8368363" cy="495383"/>
          </a:xfrm>
          <a:prstGeom prst="rect">
            <a:avLst/>
          </a:prstGeom>
        </p:spPr>
        <p:txBody>
          <a:bodyPr lIns="0" tIns="0" rIns="0" bIns="0" anchor="ctr"/>
          <a:lstStyle>
            <a:lvl1pPr algn="ctr">
              <a:defRPr sz="3600">
                <a:solidFill>
                  <a:schemeClr val="bg1">
                    <a:lumMod val="50000"/>
                  </a:schemeClr>
                </a:solidFill>
              </a:defRPr>
            </a:lvl1pPr>
          </a:lstStyle>
          <a:p>
            <a:r>
              <a:rPr lang="en-US"/>
              <a:t>Click to edit Master title style</a:t>
            </a:r>
          </a:p>
        </p:txBody>
      </p:sp>
    </p:spTree>
    <p:extLst>
      <p:ext uri="{BB962C8B-B14F-4D97-AF65-F5344CB8AC3E}">
        <p14:creationId xmlns:p14="http://schemas.microsoft.com/office/powerpoint/2010/main" val="2195462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BEB6E-03DD-4595-A8F2-515061F78BB8}"/>
              </a:ext>
            </a:extLst>
          </p:cNvPr>
          <p:cNvSpPr>
            <a:spLocks noGrp="1"/>
          </p:cNvSpPr>
          <p:nvPr>
            <p:ph type="dt" sz="half" idx="10"/>
          </p:nvPr>
        </p:nvSpPr>
        <p:spPr/>
        <p:txBody>
          <a:bodyPr/>
          <a:lstStyle/>
          <a:p>
            <a:fld id="{65F9223B-30C8-483D-93F1-4E8541E10518}" type="datetimeFigureOut">
              <a:rPr lang="en-IN" smtClean="0"/>
              <a:t>03-09-2025</a:t>
            </a:fld>
            <a:endParaRPr lang="en-IN"/>
          </a:p>
        </p:txBody>
      </p:sp>
      <p:sp>
        <p:nvSpPr>
          <p:cNvPr id="3" name="Footer Placeholder 2">
            <a:extLst>
              <a:ext uri="{FF2B5EF4-FFF2-40B4-BE49-F238E27FC236}">
                <a16:creationId xmlns:a16="http://schemas.microsoft.com/office/drawing/2014/main" id="{52B5F69B-BFCA-44BB-8FB1-BD2DFE63AC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405091-5B38-426F-A351-53C343E88447}"/>
              </a:ext>
            </a:extLst>
          </p:cNvPr>
          <p:cNvSpPr>
            <a:spLocks noGrp="1"/>
          </p:cNvSpPr>
          <p:nvPr>
            <p:ph type="sldNum" sz="quarter" idx="12"/>
          </p:nvPr>
        </p:nvSpPr>
        <p:spPr/>
        <p:txBody>
          <a:bodyPr/>
          <a:lstStyle/>
          <a:p>
            <a:fld id="{E664B9AA-3A00-485C-BEDA-30BFB4957368}" type="slidenum">
              <a:rPr lang="en-IN" smtClean="0"/>
              <a:t>‹#›</a:t>
            </a:fld>
            <a:endParaRPr lang="en-IN"/>
          </a:p>
        </p:txBody>
      </p:sp>
    </p:spTree>
    <p:extLst>
      <p:ext uri="{BB962C8B-B14F-4D97-AF65-F5344CB8AC3E}">
        <p14:creationId xmlns:p14="http://schemas.microsoft.com/office/powerpoint/2010/main" val="2070698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9" r:id="rId41"/>
    <p:sldLayoutId id="2147483690" r:id="rId42"/>
    <p:sldLayoutId id="2147483691"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23.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35.png"/><Relationship Id="rId4" Type="http://schemas.openxmlformats.org/officeDocument/2006/relationships/image" Target="../media/image64.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20.jpe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4.sv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3.png"/><Relationship Id="rId7" Type="http://schemas.openxmlformats.org/officeDocument/2006/relationships/image" Target="../media/image78.sv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chatgpt.com/g/g-6810455602ec8191933e7478f64cdce6-medicare-market-intelligence-gpt" TargetMode="External"/><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87.png"/><Relationship Id="rId5" Type="http://schemas.openxmlformats.org/officeDocument/2006/relationships/image" Target="../media/image23.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hyperlink" Target="https://www.linkedin.com/in/geriharding/" TargetMode="External"/><Relationship Id="rId18" Type="http://schemas.openxmlformats.org/officeDocument/2006/relationships/hyperlink" Target="https://www.linkedin.com/in/shamarria-walker-166328260" TargetMode="External"/><Relationship Id="rId3" Type="http://schemas.openxmlformats.org/officeDocument/2006/relationships/image" Target="../media/image89.png"/><Relationship Id="rId21" Type="http://schemas.openxmlformats.org/officeDocument/2006/relationships/image" Target="../media/image96.jpeg"/><Relationship Id="rId7" Type="http://schemas.openxmlformats.org/officeDocument/2006/relationships/image" Target="../media/image93.jpeg"/><Relationship Id="rId12" Type="http://schemas.openxmlformats.org/officeDocument/2006/relationships/hyperlink" Target="http://linkedin.com/in/czamantha-bello&#8203;" TargetMode="External"/><Relationship Id="rId17" Type="http://schemas.openxmlformats.org/officeDocument/2006/relationships/hyperlink" Target="https://www.linkedin.com/in/quynh-tram/" TargetMode="External"/><Relationship Id="rId2" Type="http://schemas.openxmlformats.org/officeDocument/2006/relationships/image" Target="../media/image88.jpeg"/><Relationship Id="rId16" Type="http://schemas.openxmlformats.org/officeDocument/2006/relationships/hyperlink" Target="http://www.linkedin.com/in/macy-fullilove" TargetMode="External"/><Relationship Id="rId20" Type="http://schemas.openxmlformats.org/officeDocument/2006/relationships/image" Target="../media/image95.jpeg"/><Relationship Id="rId1" Type="http://schemas.openxmlformats.org/officeDocument/2006/relationships/slideLayout" Target="../slideLayouts/slideLayout39.xml"/><Relationship Id="rId6" Type="http://schemas.openxmlformats.org/officeDocument/2006/relationships/image" Target="../media/image92.jpeg"/><Relationship Id="rId11" Type="http://schemas.openxmlformats.org/officeDocument/2006/relationships/hyperlink" Target="https://www.linkedin.com/in/cecilia-shanks-86587025a/" TargetMode="External"/><Relationship Id="rId5" Type="http://schemas.openxmlformats.org/officeDocument/2006/relationships/image" Target="../media/image91.jpeg"/><Relationship Id="rId15" Type="http://schemas.openxmlformats.org/officeDocument/2006/relationships/hyperlink" Target="http://www.linkedin.com/in/kevin-brueggemann" TargetMode="External"/><Relationship Id="rId10" Type="http://schemas.openxmlformats.org/officeDocument/2006/relationships/hyperlink" Target="http://www.linkedin.com/in/amberdstokes" TargetMode="External"/><Relationship Id="rId19" Type="http://schemas.openxmlformats.org/officeDocument/2006/relationships/image" Target="../media/image23.png"/><Relationship Id="rId4" Type="http://schemas.openxmlformats.org/officeDocument/2006/relationships/image" Target="../media/image90.jpeg"/><Relationship Id="rId9" Type="http://schemas.openxmlformats.org/officeDocument/2006/relationships/hyperlink" Target="https://www.linkedin.com/in/shelbylednicky" TargetMode="External"/><Relationship Id="rId14" Type="http://schemas.openxmlformats.org/officeDocument/2006/relationships/hyperlink" Target="https://www.linkedin.com/in/halee-leboeuf/" TargetMode="External"/><Relationship Id="rId22" Type="http://schemas.openxmlformats.org/officeDocument/2006/relationships/image" Target="../media/image97.jpe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png"/><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a:extLst>
            <a:ext uri="{FF2B5EF4-FFF2-40B4-BE49-F238E27FC236}">
              <a16:creationId xmlns:a16="http://schemas.microsoft.com/office/drawing/2014/main" id="{2FDDD89C-31B8-85E1-6C81-C8BB7DC9509D}"/>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1D65B95-1D18-A07B-1EC7-1D4077E41484}"/>
              </a:ext>
            </a:extLst>
          </p:cNvPr>
          <p:cNvSpPr>
            <a:spLocks noGrp="1"/>
          </p:cNvSpPr>
          <p:nvPr>
            <p:ph type="subTitle" idx="1"/>
          </p:nvPr>
        </p:nvSpPr>
        <p:spPr/>
        <p:txBody>
          <a:bodyPr/>
          <a:lstStyle/>
          <a:p>
            <a:endParaRPr lang="en-US"/>
          </a:p>
        </p:txBody>
      </p:sp>
      <p:sp>
        <p:nvSpPr>
          <p:cNvPr id="6" name="Subtitle 5">
            <a:extLst>
              <a:ext uri="{FF2B5EF4-FFF2-40B4-BE49-F238E27FC236}">
                <a16:creationId xmlns:a16="http://schemas.microsoft.com/office/drawing/2014/main" id="{457C3581-EA40-B3C7-DE4F-6E75BB645467}"/>
              </a:ext>
            </a:extLst>
          </p:cNvPr>
          <p:cNvSpPr>
            <a:spLocks noGrp="1"/>
          </p:cNvSpPr>
          <p:nvPr>
            <p:ph type="subTitle" idx="1"/>
          </p:nvPr>
        </p:nvSpPr>
        <p:spPr/>
        <p:txBody>
          <a:bodyPr/>
          <a:lstStyle/>
          <a:p>
            <a:endParaRPr lang="en-US"/>
          </a:p>
        </p:txBody>
      </p:sp>
      <p:sp>
        <p:nvSpPr>
          <p:cNvPr id="8" name="Subtitle 7">
            <a:extLst>
              <a:ext uri="{FF2B5EF4-FFF2-40B4-BE49-F238E27FC236}">
                <a16:creationId xmlns:a16="http://schemas.microsoft.com/office/drawing/2014/main" id="{2B84E606-22C1-DCCA-B3EF-D5305DF58789}"/>
              </a:ext>
            </a:extLst>
          </p:cNvPr>
          <p:cNvSpPr>
            <a:spLocks noGrp="1"/>
          </p:cNvSpPr>
          <p:nvPr>
            <p:ph type="subTitle" idx="1"/>
          </p:nvPr>
        </p:nvSpPr>
        <p:spPr/>
        <p:txBody>
          <a:bodyPr/>
          <a:lstStyle/>
          <a:p>
            <a:endParaRPr lang="en-US"/>
          </a:p>
        </p:txBody>
      </p:sp>
      <p:sp>
        <p:nvSpPr>
          <p:cNvPr id="10" name="Subtitle 9">
            <a:extLst>
              <a:ext uri="{FF2B5EF4-FFF2-40B4-BE49-F238E27FC236}">
                <a16:creationId xmlns:a16="http://schemas.microsoft.com/office/drawing/2014/main" id="{C4CC71E2-B17D-5C57-B615-E11046930540}"/>
              </a:ext>
            </a:extLst>
          </p:cNvPr>
          <p:cNvSpPr>
            <a:spLocks noGrp="1"/>
          </p:cNvSpPr>
          <p:nvPr>
            <p:ph type="subTitle" idx="1"/>
          </p:nvPr>
        </p:nvSpPr>
        <p:spPr/>
        <p:txBody>
          <a:bodyPr/>
          <a:lstStyle/>
          <a:p>
            <a:endParaRPr lang="en-US"/>
          </a:p>
        </p:txBody>
      </p:sp>
      <p:pic>
        <p:nvPicPr>
          <p:cNvPr id="12" name="Picture 11">
            <a:extLst>
              <a:ext uri="{FF2B5EF4-FFF2-40B4-BE49-F238E27FC236}">
                <a16:creationId xmlns:a16="http://schemas.microsoft.com/office/drawing/2014/main" id="{47A6DBDB-540F-7FA4-DC9E-5376D5766DF8}"/>
              </a:ext>
            </a:extLst>
          </p:cNvPr>
          <p:cNvPicPr>
            <a:picLocks noGrp="1" noRot="1" noChangeAspect="1" noMove="1" noResize="1" noEditPoints="1" noAdjustHandles="1" noChangeArrowheads="1" noChangeShapeType="1" noCrop="1"/>
          </p:cNvPicPr>
          <p:nvPr/>
        </p:nvPicPr>
        <p:blipFill>
          <a:blip r:embed="rId3"/>
          <a:src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535B620D-6287-F78E-195D-75B5267FAF95}"/>
              </a:ext>
            </a:extLst>
          </p:cNvPr>
          <p:cNvSpPr txBox="1"/>
          <p:nvPr/>
        </p:nvSpPr>
        <p:spPr>
          <a:xfrm>
            <a:off x="921328" y="1293150"/>
            <a:ext cx="6165273" cy="954107"/>
          </a:xfrm>
          <a:prstGeom prst="rect">
            <a:avLst/>
          </a:prstGeom>
          <a:noFill/>
        </p:spPr>
        <p:txBody>
          <a:bodyPr wrap="square" lIns="91440" tIns="45720" rIns="91440" bIns="45720" rtlCol="0" anchor="t">
            <a:spAutoFit/>
          </a:bodyPr>
          <a:lstStyle/>
          <a:p>
            <a:pPr algn="ctr"/>
            <a:r>
              <a:rPr lang="en-US" sz="2800" b="1">
                <a:solidFill>
                  <a:schemeClr val="accent1"/>
                </a:solidFill>
                <a:latin typeface="Montserrat"/>
              </a:rPr>
              <a:t>Analyzing Medicare Enrollment Trends and Market Dynamics:</a:t>
            </a:r>
            <a:endParaRPr lang="en-US"/>
          </a:p>
        </p:txBody>
      </p:sp>
      <p:sp>
        <p:nvSpPr>
          <p:cNvPr id="3" name="TextBox 2">
            <a:extLst>
              <a:ext uri="{FF2B5EF4-FFF2-40B4-BE49-F238E27FC236}">
                <a16:creationId xmlns:a16="http://schemas.microsoft.com/office/drawing/2014/main" id="{44CA482B-F8C1-F76C-5F05-08735AFFF33F}"/>
              </a:ext>
            </a:extLst>
          </p:cNvPr>
          <p:cNvSpPr txBox="1"/>
          <p:nvPr/>
        </p:nvSpPr>
        <p:spPr>
          <a:xfrm>
            <a:off x="921327" y="2249019"/>
            <a:ext cx="6165273" cy="584775"/>
          </a:xfrm>
          <a:prstGeom prst="rect">
            <a:avLst/>
          </a:prstGeom>
          <a:noFill/>
        </p:spPr>
        <p:txBody>
          <a:bodyPr wrap="square" lIns="91440" tIns="45720" rIns="91440" bIns="45720" rtlCol="0" anchor="t">
            <a:spAutoFit/>
          </a:bodyPr>
          <a:lstStyle/>
          <a:p>
            <a:pPr algn="ctr"/>
            <a:r>
              <a:rPr lang="en-US" sz="1600" b="1">
                <a:solidFill>
                  <a:srgbClr val="C3DCE9"/>
                </a:solidFill>
                <a:latin typeface="Montserrat"/>
              </a:rPr>
              <a:t>Competitive Landscape and Strategic Insights for Texas, Illinois, Oklahoma, New Mexico, and Montana</a:t>
            </a:r>
            <a:endParaRPr lang="en-US">
              <a:latin typeface="Montserrat"/>
            </a:endParaRPr>
          </a:p>
        </p:txBody>
      </p:sp>
      <p:pic>
        <p:nvPicPr>
          <p:cNvPr id="5" name="Picture 4" descr="A logo for a health care company&#10;&#10;AI-generated content may be incorrect.">
            <a:extLst>
              <a:ext uri="{FF2B5EF4-FFF2-40B4-BE49-F238E27FC236}">
                <a16:creationId xmlns:a16="http://schemas.microsoft.com/office/drawing/2014/main" id="{BFCA2013-AF66-0BE1-D881-F57095DDB6AF}"/>
              </a:ext>
            </a:extLst>
          </p:cNvPr>
          <p:cNvPicPr>
            <a:picLocks noChangeAspect="1"/>
          </p:cNvPicPr>
          <p:nvPr/>
        </p:nvPicPr>
        <p:blipFill>
          <a:blip r:embed="rId4"/>
          <a:srcRect t="23963" b="24885"/>
          <a:stretch/>
        </p:blipFill>
        <p:spPr>
          <a:xfrm>
            <a:off x="3943351" y="3559970"/>
            <a:ext cx="1714501" cy="465564"/>
          </a:xfrm>
          <a:prstGeom prst="rect">
            <a:avLst/>
          </a:prstGeom>
          <a:ln>
            <a:solidFill>
              <a:srgbClr val="004AAD"/>
            </a:solidFill>
          </a:ln>
        </p:spPr>
      </p:pic>
    </p:spTree>
    <p:extLst>
      <p:ext uri="{BB962C8B-B14F-4D97-AF65-F5344CB8AC3E}">
        <p14:creationId xmlns:p14="http://schemas.microsoft.com/office/powerpoint/2010/main" val="3748555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pic>
        <p:nvPicPr>
          <p:cNvPr id="12" name="Picture 11">
            <a:extLst>
              <a:ext uri="{FF2B5EF4-FFF2-40B4-BE49-F238E27FC236}">
                <a16:creationId xmlns:a16="http://schemas.microsoft.com/office/drawing/2014/main" id="{3CF22A38-C6E4-6E3C-C4DB-3109E0B4C5A3}"/>
              </a:ext>
            </a:extLst>
          </p:cNvPr>
          <p:cNvPicPr>
            <a:picLocks noChangeAspect="1"/>
          </p:cNvPicPr>
          <p:nvPr/>
        </p:nvPicPr>
        <p:blipFill>
          <a:blip r:embed="rId3"/>
          <a:stretch>
            <a:fillRect/>
          </a:stretch>
        </p:blipFill>
        <p:spPr>
          <a:xfrm>
            <a:off x="5436647" y="1489420"/>
            <a:ext cx="2815855" cy="2318600"/>
          </a:xfrm>
          <a:prstGeom prst="rect">
            <a:avLst/>
          </a:prstGeom>
        </p:spPr>
      </p:pic>
      <p:pic>
        <p:nvPicPr>
          <p:cNvPr id="10" name="Picture 9">
            <a:extLst>
              <a:ext uri="{FF2B5EF4-FFF2-40B4-BE49-F238E27FC236}">
                <a16:creationId xmlns:a16="http://schemas.microsoft.com/office/drawing/2014/main" id="{6102CCFC-FFD0-8134-EF82-F7EB6F844CA0}"/>
              </a:ext>
            </a:extLst>
          </p:cNvPr>
          <p:cNvPicPr>
            <a:picLocks noChangeAspect="1"/>
          </p:cNvPicPr>
          <p:nvPr/>
        </p:nvPicPr>
        <p:blipFill>
          <a:blip r:embed="rId4"/>
          <a:stretch>
            <a:fillRect/>
          </a:stretch>
        </p:blipFill>
        <p:spPr>
          <a:xfrm>
            <a:off x="1105241" y="1498960"/>
            <a:ext cx="2712137" cy="2309060"/>
          </a:xfrm>
          <a:prstGeom prst="rect">
            <a:avLst/>
          </a:prstGeom>
        </p:spPr>
      </p:pic>
      <p:grpSp>
        <p:nvGrpSpPr>
          <p:cNvPr id="18" name="Group 17">
            <a:extLst>
              <a:ext uri="{FF2B5EF4-FFF2-40B4-BE49-F238E27FC236}">
                <a16:creationId xmlns:a16="http://schemas.microsoft.com/office/drawing/2014/main" id="{E0B99518-ACDE-C419-DDD3-BA59C9504EBA}"/>
              </a:ext>
            </a:extLst>
          </p:cNvPr>
          <p:cNvGrpSpPr/>
          <p:nvPr/>
        </p:nvGrpSpPr>
        <p:grpSpPr>
          <a:xfrm>
            <a:off x="1053895" y="4043515"/>
            <a:ext cx="7036207" cy="517924"/>
            <a:chOff x="1209150" y="4043515"/>
            <a:chExt cx="7036207" cy="517924"/>
          </a:xfrm>
        </p:grpSpPr>
        <p:sp>
          <p:nvSpPr>
            <p:cNvPr id="4" name="TextBox 3">
              <a:extLst>
                <a:ext uri="{FF2B5EF4-FFF2-40B4-BE49-F238E27FC236}">
                  <a16:creationId xmlns:a16="http://schemas.microsoft.com/office/drawing/2014/main" id="{4FC08D51-CA95-CF79-71B5-251BACA6CF97}"/>
                </a:ext>
              </a:extLst>
            </p:cNvPr>
            <p:cNvSpPr txBox="1"/>
            <p:nvPr/>
          </p:nvSpPr>
          <p:spPr>
            <a:xfrm>
              <a:off x="2901658" y="4072878"/>
              <a:ext cx="53436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venir Next LT Pro" panose="020B0504020202020204" pitchFamily="34" charset="0"/>
                </a:rPr>
                <a:t>✔ Cigna and HCSC </a:t>
              </a:r>
              <a:r>
                <a:rPr lang="en-US" sz="1200" b="1">
                  <a:latin typeface="Avenir Next LT Pro" panose="020B0504020202020204" pitchFamily="34" charset="0"/>
                </a:rPr>
                <a:t>jumped</a:t>
              </a:r>
              <a:r>
                <a:rPr lang="en-US" sz="1200">
                  <a:latin typeface="Avenir Next LT Pro" panose="020B0504020202020204" pitchFamily="34" charset="0"/>
                </a:rPr>
                <a:t> from ranks </a:t>
              </a:r>
              <a:r>
                <a:rPr lang="en-US" sz="1200" b="1">
                  <a:latin typeface="Avenir Next LT Pro" panose="020B0504020202020204" pitchFamily="34" charset="0"/>
                </a:rPr>
                <a:t>#5</a:t>
              </a:r>
              <a:r>
                <a:rPr lang="en-US" sz="1200">
                  <a:latin typeface="Avenir Next LT Pro" panose="020B0504020202020204" pitchFamily="34" charset="0"/>
                </a:rPr>
                <a:t> and </a:t>
              </a:r>
              <a:r>
                <a:rPr lang="en-US" sz="1200" b="1">
                  <a:latin typeface="Avenir Next LT Pro" panose="020B0504020202020204" pitchFamily="34" charset="0"/>
                </a:rPr>
                <a:t>#6</a:t>
              </a:r>
              <a:r>
                <a:rPr lang="en-US" sz="1200">
                  <a:latin typeface="Avenir Next LT Pro" panose="020B0504020202020204" pitchFamily="34" charset="0"/>
                </a:rPr>
                <a:t> to a combined rank </a:t>
              </a:r>
              <a:r>
                <a:rPr lang="en-US" sz="1200" b="1">
                  <a:latin typeface="Avenir Next LT Pro" panose="020B0504020202020204" pitchFamily="34" charset="0"/>
                </a:rPr>
                <a:t>#2</a:t>
              </a:r>
              <a:r>
                <a:rPr lang="en-US" sz="1200">
                  <a:latin typeface="Avenir Next LT Pro" panose="020B0504020202020204" pitchFamily="34" charset="0"/>
                </a:rPr>
                <a:t>.</a:t>
              </a:r>
            </a:p>
            <a:p>
              <a:r>
                <a:rPr lang="en-US" sz="1200">
                  <a:latin typeface="Avenir Next LT Pro" panose="020B0504020202020204" pitchFamily="34" charset="0"/>
                </a:rPr>
                <a:t>✔ HCSC's enrollment size </a:t>
              </a:r>
              <a:r>
                <a:rPr lang="en-US" sz="1200" b="1">
                  <a:latin typeface="Avenir Next LT Pro" panose="020B0504020202020204" pitchFamily="34" charset="0"/>
                </a:rPr>
                <a:t>increased </a:t>
              </a:r>
              <a:r>
                <a:rPr lang="en-US" sz="1200">
                  <a:latin typeface="Avenir Next LT Pro" panose="020B0504020202020204" pitchFamily="34" charset="0"/>
                </a:rPr>
                <a:t>by</a:t>
              </a:r>
              <a:r>
                <a:rPr lang="en-US" sz="1200" b="1">
                  <a:latin typeface="Avenir Next LT Pro" panose="020B0504020202020204" pitchFamily="34" charset="0"/>
                </a:rPr>
                <a:t> 140.57% </a:t>
              </a:r>
              <a:r>
                <a:rPr lang="en-US" sz="1200">
                  <a:latin typeface="Avenir Next LT Pro" panose="020B0504020202020204" pitchFamily="34" charset="0"/>
                </a:rPr>
                <a:t>after acquiring Cigna.</a:t>
              </a:r>
              <a:endParaRPr lang="en-US" sz="1200" b="1">
                <a:latin typeface="Avenir Next LT Pro" panose="020B0504020202020204" pitchFamily="34" charset="0"/>
              </a:endParaRPr>
            </a:p>
          </p:txBody>
        </p:sp>
        <p:grpSp>
          <p:nvGrpSpPr>
            <p:cNvPr id="53" name="Group 52">
              <a:extLst>
                <a:ext uri="{FF2B5EF4-FFF2-40B4-BE49-F238E27FC236}">
                  <a16:creationId xmlns:a16="http://schemas.microsoft.com/office/drawing/2014/main" id="{41DD6315-D0FE-7CDC-365E-62B951C0BE88}"/>
                </a:ext>
              </a:extLst>
            </p:cNvPr>
            <p:cNvGrpSpPr/>
            <p:nvPr/>
          </p:nvGrpSpPr>
          <p:grpSpPr>
            <a:xfrm>
              <a:off x="1209150" y="4043515"/>
              <a:ext cx="1637714" cy="517924"/>
              <a:chOff x="459101" y="4036462"/>
              <a:chExt cx="1637714" cy="517924"/>
            </a:xfrm>
          </p:grpSpPr>
          <p:sp>
            <p:nvSpPr>
              <p:cNvPr id="14" name="Rectangle 13">
                <a:extLst>
                  <a:ext uri="{FF2B5EF4-FFF2-40B4-BE49-F238E27FC236}">
                    <a16:creationId xmlns:a16="http://schemas.microsoft.com/office/drawing/2014/main" id="{001F97BE-CC67-B656-6A33-8068CF472D17}"/>
                  </a:ext>
                </a:extLst>
              </p:cNvPr>
              <p:cNvSpPr/>
              <p:nvPr/>
            </p:nvSpPr>
            <p:spPr>
              <a:xfrm>
                <a:off x="459101" y="4036462"/>
                <a:ext cx="1637714" cy="517924"/>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venir Next LT Pro" panose="020B0504020202020204" pitchFamily="34" charset="0"/>
                  </a:rPr>
                  <a:t>     Key Insights</a:t>
                </a:r>
              </a:p>
            </p:txBody>
          </p:sp>
          <p:pic>
            <p:nvPicPr>
              <p:cNvPr id="1026" name="Picture 2" descr="Blue Round Circle Badge Verified Tick Mark Icon | Citypng">
                <a:extLst>
                  <a:ext uri="{FF2B5EF4-FFF2-40B4-BE49-F238E27FC236}">
                    <a16:creationId xmlns:a16="http://schemas.microsoft.com/office/drawing/2014/main" id="{79E2B9A0-6957-BF9C-F6BC-CD903CD889D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4727" y="4166426"/>
                <a:ext cx="269937" cy="26993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Rounded Corners 2">
            <a:extLst>
              <a:ext uri="{FF2B5EF4-FFF2-40B4-BE49-F238E27FC236}">
                <a16:creationId xmlns:a16="http://schemas.microsoft.com/office/drawing/2014/main" id="{866D428E-06CD-7175-6BAF-1708E7DC5225}"/>
              </a:ext>
            </a:extLst>
          </p:cNvPr>
          <p:cNvSpPr/>
          <p:nvPr/>
        </p:nvSpPr>
        <p:spPr>
          <a:xfrm>
            <a:off x="5379244" y="1924267"/>
            <a:ext cx="2866113" cy="212510"/>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sp>
        <p:nvSpPr>
          <p:cNvPr id="2" name="Rectangle: Rounded Corners 1">
            <a:extLst>
              <a:ext uri="{FF2B5EF4-FFF2-40B4-BE49-F238E27FC236}">
                <a16:creationId xmlns:a16="http://schemas.microsoft.com/office/drawing/2014/main" id="{53102ED9-0AD0-A8F3-BB02-9D636FA5C8C9}"/>
              </a:ext>
            </a:extLst>
          </p:cNvPr>
          <p:cNvSpPr/>
          <p:nvPr/>
        </p:nvSpPr>
        <p:spPr>
          <a:xfrm>
            <a:off x="1042988" y="2556676"/>
            <a:ext cx="2712137" cy="408197"/>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grpSp>
        <p:nvGrpSpPr>
          <p:cNvPr id="5" name="Group 4">
            <a:extLst>
              <a:ext uri="{FF2B5EF4-FFF2-40B4-BE49-F238E27FC236}">
                <a16:creationId xmlns:a16="http://schemas.microsoft.com/office/drawing/2014/main" id="{BA50F207-6567-BD48-D33F-DCDCCBD71A2E}"/>
              </a:ext>
            </a:extLst>
          </p:cNvPr>
          <p:cNvGrpSpPr/>
          <p:nvPr/>
        </p:nvGrpSpPr>
        <p:grpSpPr>
          <a:xfrm>
            <a:off x="5137591" y="874742"/>
            <a:ext cx="3375953" cy="523785"/>
            <a:chOff x="5137591" y="1051521"/>
            <a:chExt cx="3375953" cy="523785"/>
          </a:xfrm>
        </p:grpSpPr>
        <p:sp>
          <p:nvSpPr>
            <p:cNvPr id="11" name="TextBox 10">
              <a:extLst>
                <a:ext uri="{FF2B5EF4-FFF2-40B4-BE49-F238E27FC236}">
                  <a16:creationId xmlns:a16="http://schemas.microsoft.com/office/drawing/2014/main" id="{D7CF6A3E-E79D-C14E-BC68-8B38FF64710D}"/>
                </a:ext>
              </a:extLst>
            </p:cNvPr>
            <p:cNvSpPr txBox="1"/>
            <p:nvPr/>
          </p:nvSpPr>
          <p:spPr>
            <a:xfrm>
              <a:off x="5137591" y="1298307"/>
              <a:ext cx="3375953"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After Acquisition</a:t>
              </a:r>
            </a:p>
          </p:txBody>
        </p:sp>
        <p:pic>
          <p:nvPicPr>
            <p:cNvPr id="13" name="Picture 12" descr="A black background with a black square&#10;&#10;AI-generated content may be incorrect.">
              <a:extLst>
                <a:ext uri="{FF2B5EF4-FFF2-40B4-BE49-F238E27FC236}">
                  <a16:creationId xmlns:a16="http://schemas.microsoft.com/office/drawing/2014/main" id="{4C8540FF-74BF-CB1A-291F-F73FFBA70671}"/>
                </a:ext>
              </a:extLst>
            </p:cNvPr>
            <p:cNvPicPr>
              <a:picLocks noChangeAspect="1"/>
            </p:cNvPicPr>
            <p:nvPr/>
          </p:nvPicPr>
          <p:blipFill>
            <a:blip r:embed="rId7"/>
            <a:stretch>
              <a:fillRect/>
            </a:stretch>
          </p:blipFill>
          <p:spPr>
            <a:xfrm>
              <a:off x="6711368" y="1051521"/>
              <a:ext cx="228398" cy="228398"/>
            </a:xfrm>
            <a:prstGeom prst="rect">
              <a:avLst/>
            </a:prstGeom>
          </p:spPr>
        </p:pic>
      </p:grpSp>
      <p:grpSp>
        <p:nvGrpSpPr>
          <p:cNvPr id="15" name="Group 14">
            <a:extLst>
              <a:ext uri="{FF2B5EF4-FFF2-40B4-BE49-F238E27FC236}">
                <a16:creationId xmlns:a16="http://schemas.microsoft.com/office/drawing/2014/main" id="{6C4C9B32-7ACA-437D-98A9-6816B5E0EADF}"/>
              </a:ext>
            </a:extLst>
          </p:cNvPr>
          <p:cNvGrpSpPr/>
          <p:nvPr/>
        </p:nvGrpSpPr>
        <p:grpSpPr>
          <a:xfrm>
            <a:off x="785730" y="874742"/>
            <a:ext cx="3351164" cy="507015"/>
            <a:chOff x="785730" y="1051521"/>
            <a:chExt cx="3351164" cy="507015"/>
          </a:xfrm>
        </p:grpSpPr>
        <p:sp>
          <p:nvSpPr>
            <p:cNvPr id="16" name="TextBox 15">
              <a:extLst>
                <a:ext uri="{FF2B5EF4-FFF2-40B4-BE49-F238E27FC236}">
                  <a16:creationId xmlns:a16="http://schemas.microsoft.com/office/drawing/2014/main" id="{7B51FD9B-C9C6-ACE7-109B-D0DB5CB7B3BC}"/>
                </a:ext>
              </a:extLst>
            </p:cNvPr>
            <p:cNvSpPr txBox="1"/>
            <p:nvPr/>
          </p:nvSpPr>
          <p:spPr>
            <a:xfrm>
              <a:off x="785730" y="1281537"/>
              <a:ext cx="3351164"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Before Acquisition</a:t>
              </a:r>
            </a:p>
          </p:txBody>
        </p:sp>
        <p:pic>
          <p:nvPicPr>
            <p:cNvPr id="17" name="Picture 16" descr="A black background with a black square&#10;&#10;AI-generated content may be incorrect.">
              <a:extLst>
                <a:ext uri="{FF2B5EF4-FFF2-40B4-BE49-F238E27FC236}">
                  <a16:creationId xmlns:a16="http://schemas.microsoft.com/office/drawing/2014/main" id="{955B5006-D064-527A-DC4F-6B599C4BD3A3}"/>
                </a:ext>
              </a:extLst>
            </p:cNvPr>
            <p:cNvPicPr>
              <a:picLocks noChangeAspect="1"/>
            </p:cNvPicPr>
            <p:nvPr/>
          </p:nvPicPr>
          <p:blipFill>
            <a:blip r:embed="rId8"/>
            <a:stretch>
              <a:fillRect/>
            </a:stretch>
          </p:blipFill>
          <p:spPr>
            <a:xfrm>
              <a:off x="2347112" y="1051521"/>
              <a:ext cx="228398" cy="228398"/>
            </a:xfrm>
            <a:prstGeom prst="rect">
              <a:avLst/>
            </a:prstGeom>
          </p:spPr>
        </p:pic>
      </p:grpSp>
      <p:sp>
        <p:nvSpPr>
          <p:cNvPr id="19" name="Rectangle 18">
            <a:extLst>
              <a:ext uri="{FF2B5EF4-FFF2-40B4-BE49-F238E27FC236}">
                <a16:creationId xmlns:a16="http://schemas.microsoft.com/office/drawing/2014/main" id="{8F853C10-B14F-CE30-2D69-C0C11AF3D985}"/>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09D41174-B280-7B6A-5E76-342B948E26A8}"/>
              </a:ext>
            </a:extLst>
          </p:cNvPr>
          <p:cNvSpPr txBox="1">
            <a:spLocks/>
          </p:cNvSpPr>
          <p:nvPr/>
        </p:nvSpPr>
        <p:spPr>
          <a:xfrm>
            <a:off x="15766" y="31894"/>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Who are we competing with?</a:t>
            </a:r>
          </a:p>
        </p:txBody>
      </p:sp>
      <p:grpSp>
        <p:nvGrpSpPr>
          <p:cNvPr id="25" name="Group 24">
            <a:extLst>
              <a:ext uri="{FF2B5EF4-FFF2-40B4-BE49-F238E27FC236}">
                <a16:creationId xmlns:a16="http://schemas.microsoft.com/office/drawing/2014/main" id="{9C742F2F-2222-435C-395A-7F591FE1BBDE}"/>
              </a:ext>
            </a:extLst>
          </p:cNvPr>
          <p:cNvGrpSpPr/>
          <p:nvPr/>
        </p:nvGrpSpPr>
        <p:grpSpPr>
          <a:xfrm>
            <a:off x="0" y="4800600"/>
            <a:ext cx="9144000" cy="348981"/>
            <a:chOff x="0" y="4800600"/>
            <a:chExt cx="9144000" cy="348981"/>
          </a:xfrm>
        </p:grpSpPr>
        <p:sp>
          <p:nvSpPr>
            <p:cNvPr id="22" name="Rectangle 21">
              <a:extLst>
                <a:ext uri="{FF2B5EF4-FFF2-40B4-BE49-F238E27FC236}">
                  <a16:creationId xmlns:a16="http://schemas.microsoft.com/office/drawing/2014/main" id="{B74EBC9B-0E0D-5176-2224-083175CEE48A}"/>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Louisiana State University, PNG, Symbol, History, Meaning">
              <a:extLst>
                <a:ext uri="{FF2B5EF4-FFF2-40B4-BE49-F238E27FC236}">
                  <a16:creationId xmlns:a16="http://schemas.microsoft.com/office/drawing/2014/main" id="{4216BB39-A9A5-0A04-9B7C-EE3C87271EEC}"/>
                </a:ext>
              </a:extLst>
            </p:cNvPr>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D68F2DD5-87C2-C3F8-6D90-1985461B9A00}"/>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10</a:t>
              </a:r>
              <a:endParaRPr lang="en-US" sz="1100">
                <a:solidFill>
                  <a:schemeClr val="bg1"/>
                </a:solidFill>
                <a:latin typeface="Avenir Next LT Pro" panose="020B05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C3BB63-E0C4-F499-CA9E-692ED0D9470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1A24B98-3952-2275-76B8-D3E1AB9FBD26}"/>
              </a:ext>
            </a:extLst>
          </p:cNvPr>
          <p:cNvGrpSpPr/>
          <p:nvPr/>
        </p:nvGrpSpPr>
        <p:grpSpPr>
          <a:xfrm>
            <a:off x="0" y="4800600"/>
            <a:ext cx="9144000" cy="348981"/>
            <a:chOff x="0" y="4800600"/>
            <a:chExt cx="9144000" cy="348981"/>
          </a:xfrm>
        </p:grpSpPr>
        <p:sp>
          <p:nvSpPr>
            <p:cNvPr id="3" name="Rectangle 2">
              <a:extLst>
                <a:ext uri="{FF2B5EF4-FFF2-40B4-BE49-F238E27FC236}">
                  <a16:creationId xmlns:a16="http://schemas.microsoft.com/office/drawing/2014/main" id="{A8267C3A-DD47-9528-6082-3382F64BB036}"/>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uisiana State University, PNG, Symbol, History, Meaning">
              <a:extLst>
                <a:ext uri="{FF2B5EF4-FFF2-40B4-BE49-F238E27FC236}">
                  <a16:creationId xmlns:a16="http://schemas.microsoft.com/office/drawing/2014/main" id="{8760196F-FFDE-3AE0-CC58-A65D9AFEC71B}"/>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3C4DE99-245D-7E6A-9D48-B099CF621E8D}"/>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11</a:t>
              </a:r>
              <a:endParaRPr lang="en-US" sz="1100">
                <a:solidFill>
                  <a:schemeClr val="bg1"/>
                </a:solidFill>
                <a:latin typeface="Avenir Next LT Pro"/>
              </a:endParaRPr>
            </a:p>
          </p:txBody>
        </p:sp>
      </p:grpSp>
      <p:grpSp>
        <p:nvGrpSpPr>
          <p:cNvPr id="19" name="Group 18">
            <a:extLst>
              <a:ext uri="{FF2B5EF4-FFF2-40B4-BE49-F238E27FC236}">
                <a16:creationId xmlns:a16="http://schemas.microsoft.com/office/drawing/2014/main" id="{E055A9EB-1586-2DB2-21E9-FAD6AFCEF6C6}"/>
              </a:ext>
            </a:extLst>
          </p:cNvPr>
          <p:cNvGrpSpPr/>
          <p:nvPr/>
        </p:nvGrpSpPr>
        <p:grpSpPr>
          <a:xfrm>
            <a:off x="1471855" y="3816894"/>
            <a:ext cx="6200288" cy="646331"/>
            <a:chOff x="1554793" y="3816894"/>
            <a:chExt cx="6200288" cy="646331"/>
          </a:xfrm>
        </p:grpSpPr>
        <p:sp>
          <p:nvSpPr>
            <p:cNvPr id="13" name="TextBox 12">
              <a:extLst>
                <a:ext uri="{FF2B5EF4-FFF2-40B4-BE49-F238E27FC236}">
                  <a16:creationId xmlns:a16="http://schemas.microsoft.com/office/drawing/2014/main" id="{1A1CD2DC-7C8D-A350-07CE-283798A2FB95}"/>
                </a:ext>
              </a:extLst>
            </p:cNvPr>
            <p:cNvSpPr txBox="1"/>
            <p:nvPr/>
          </p:nvSpPr>
          <p:spPr>
            <a:xfrm>
              <a:off x="3412125" y="3816894"/>
              <a:ext cx="43429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venir Next LT Pro"/>
                </a:rPr>
                <a:t>✔ Texas enrollment </a:t>
              </a:r>
              <a:r>
                <a:rPr lang="en-US" sz="1200" b="1">
                  <a:latin typeface="Avenir Next LT Pro"/>
                </a:rPr>
                <a:t>grows 380%</a:t>
              </a:r>
              <a:r>
                <a:rPr lang="en-US" sz="1200">
                  <a:latin typeface="Avenir Next LT Pro"/>
                </a:rPr>
                <a:t> ➔ from </a:t>
              </a:r>
              <a:r>
                <a:rPr lang="en-US" sz="1200" b="1">
                  <a:latin typeface="Avenir Next LT Pro"/>
                </a:rPr>
                <a:t>250k </a:t>
              </a:r>
              <a:r>
                <a:rPr lang="en-US" sz="1200">
                  <a:latin typeface="Avenir Next LT Pro"/>
                </a:rPr>
                <a:t>to </a:t>
              </a:r>
              <a:r>
                <a:rPr lang="en-US" sz="1200" b="1">
                  <a:latin typeface="Avenir Next LT Pro"/>
                </a:rPr>
                <a:t>950k</a:t>
              </a:r>
              <a:r>
                <a:rPr lang="en-US" sz="1200">
                  <a:latin typeface="Avenir Next LT Pro"/>
                </a:rPr>
                <a:t>.</a:t>
              </a:r>
            </a:p>
            <a:p>
              <a:r>
                <a:rPr lang="en-US" sz="1200">
                  <a:latin typeface="Avenir Next LT Pro"/>
                </a:rPr>
                <a:t>✔ </a:t>
              </a:r>
              <a:r>
                <a:rPr lang="en-US" sz="1200" b="1">
                  <a:latin typeface="Avenir Next LT Pro"/>
                </a:rPr>
                <a:t>+50% growth </a:t>
              </a:r>
              <a:r>
                <a:rPr lang="en-US" sz="1200">
                  <a:latin typeface="Avenir Next LT Pro"/>
                </a:rPr>
                <a:t>in Illinois ➔ from </a:t>
              </a:r>
              <a:r>
                <a:rPr lang="en-US" sz="1200" b="1">
                  <a:latin typeface="Avenir Next LT Pro"/>
                </a:rPr>
                <a:t>244k </a:t>
              </a:r>
              <a:r>
                <a:rPr lang="en-US" sz="1200">
                  <a:latin typeface="Avenir Next LT Pro"/>
                </a:rPr>
                <a:t>to </a:t>
              </a:r>
              <a:r>
                <a:rPr lang="en-US" sz="1200" b="1">
                  <a:latin typeface="Avenir Next LT Pro"/>
                </a:rPr>
                <a:t>369k</a:t>
              </a:r>
              <a:r>
                <a:rPr lang="en-US" sz="1200">
                  <a:latin typeface="Avenir Next LT Pro"/>
                </a:rPr>
                <a:t>.</a:t>
              </a:r>
            </a:p>
            <a:p>
              <a:r>
                <a:rPr lang="en-US" sz="1200">
                  <a:latin typeface="Avenir Next LT Pro"/>
                </a:rPr>
                <a:t>✔ HCSC secures its spot as a dominant player in Texas.</a:t>
              </a:r>
            </a:p>
          </p:txBody>
        </p:sp>
        <p:grpSp>
          <p:nvGrpSpPr>
            <p:cNvPr id="9" name="Group 8">
              <a:extLst>
                <a:ext uri="{FF2B5EF4-FFF2-40B4-BE49-F238E27FC236}">
                  <a16:creationId xmlns:a16="http://schemas.microsoft.com/office/drawing/2014/main" id="{AA2E448C-8A93-2695-1797-1F66FF333B4B}"/>
                </a:ext>
              </a:extLst>
            </p:cNvPr>
            <p:cNvGrpSpPr/>
            <p:nvPr/>
          </p:nvGrpSpPr>
          <p:grpSpPr>
            <a:xfrm>
              <a:off x="1554793" y="3893609"/>
              <a:ext cx="1813035" cy="517924"/>
              <a:chOff x="283780" y="4036462"/>
              <a:chExt cx="1813035" cy="517924"/>
            </a:xfrm>
          </p:grpSpPr>
          <p:sp>
            <p:nvSpPr>
              <p:cNvPr id="15" name="Rectangle 14">
                <a:extLst>
                  <a:ext uri="{FF2B5EF4-FFF2-40B4-BE49-F238E27FC236}">
                    <a16:creationId xmlns:a16="http://schemas.microsoft.com/office/drawing/2014/main" id="{D616A304-4B96-645A-DE4F-BA06E42AEC69}"/>
                  </a:ext>
                </a:extLst>
              </p:cNvPr>
              <p:cNvSpPr/>
              <p:nvPr/>
            </p:nvSpPr>
            <p:spPr>
              <a:xfrm>
                <a:off x="283780" y="4036462"/>
                <a:ext cx="1813035" cy="517924"/>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venir Next LT Pro" panose="020B0504020202020204" pitchFamily="34" charset="0"/>
                  </a:rPr>
                  <a:t>    Key Insights</a:t>
                </a:r>
              </a:p>
            </p:txBody>
          </p:sp>
          <p:pic>
            <p:nvPicPr>
              <p:cNvPr id="16" name="Picture 2" descr="Blue Round Circle Badge Verified Tick Mark Icon | Citypng">
                <a:extLst>
                  <a:ext uri="{FF2B5EF4-FFF2-40B4-BE49-F238E27FC236}">
                    <a16:creationId xmlns:a16="http://schemas.microsoft.com/office/drawing/2014/main" id="{725A54BF-08C7-300C-2A64-7CF668A6EB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0036" y="4152572"/>
                <a:ext cx="269937" cy="26993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 name="Rectangle 10">
            <a:extLst>
              <a:ext uri="{FF2B5EF4-FFF2-40B4-BE49-F238E27FC236}">
                <a16:creationId xmlns:a16="http://schemas.microsoft.com/office/drawing/2014/main" id="{C924B5AC-43C9-FC4D-8971-1C54FD4E7032}"/>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itle 1">
            <a:extLst>
              <a:ext uri="{FF2B5EF4-FFF2-40B4-BE49-F238E27FC236}">
                <a16:creationId xmlns:a16="http://schemas.microsoft.com/office/drawing/2014/main" id="{D5B7FA09-E205-77B8-4C5F-8A26485F1F99}"/>
              </a:ext>
            </a:extLst>
          </p:cNvPr>
          <p:cNvSpPr txBox="1">
            <a:spLocks/>
          </p:cNvSpPr>
          <p:nvPr/>
        </p:nvSpPr>
        <p:spPr>
          <a:xfrm>
            <a:off x="15766" y="31894"/>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How could enrollment change by state?</a:t>
            </a:r>
          </a:p>
        </p:txBody>
      </p:sp>
      <p:grpSp>
        <p:nvGrpSpPr>
          <p:cNvPr id="14" name="Group 13">
            <a:extLst>
              <a:ext uri="{FF2B5EF4-FFF2-40B4-BE49-F238E27FC236}">
                <a16:creationId xmlns:a16="http://schemas.microsoft.com/office/drawing/2014/main" id="{0B3EB7EA-1576-A838-B2C5-D50C0BDDB93B}"/>
              </a:ext>
            </a:extLst>
          </p:cNvPr>
          <p:cNvGrpSpPr/>
          <p:nvPr/>
        </p:nvGrpSpPr>
        <p:grpSpPr>
          <a:xfrm>
            <a:off x="5137591" y="874742"/>
            <a:ext cx="3375953" cy="523785"/>
            <a:chOff x="5137591" y="1051521"/>
            <a:chExt cx="3375953" cy="523785"/>
          </a:xfrm>
        </p:grpSpPr>
        <p:sp>
          <p:nvSpPr>
            <p:cNvPr id="18" name="TextBox 17">
              <a:extLst>
                <a:ext uri="{FF2B5EF4-FFF2-40B4-BE49-F238E27FC236}">
                  <a16:creationId xmlns:a16="http://schemas.microsoft.com/office/drawing/2014/main" id="{711CB228-1BBB-731A-A0D7-240F40C5BD7A}"/>
                </a:ext>
              </a:extLst>
            </p:cNvPr>
            <p:cNvSpPr txBox="1"/>
            <p:nvPr/>
          </p:nvSpPr>
          <p:spPr>
            <a:xfrm>
              <a:off x="5137591" y="1298307"/>
              <a:ext cx="3375953"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After Acquisition</a:t>
              </a:r>
            </a:p>
          </p:txBody>
        </p:sp>
        <p:pic>
          <p:nvPicPr>
            <p:cNvPr id="20" name="Picture 19" descr="A black background with a black square&#10;&#10;AI-generated content may be incorrect.">
              <a:extLst>
                <a:ext uri="{FF2B5EF4-FFF2-40B4-BE49-F238E27FC236}">
                  <a16:creationId xmlns:a16="http://schemas.microsoft.com/office/drawing/2014/main" id="{B9987593-A8E4-05E5-00F4-65A20EB0F358}"/>
                </a:ext>
              </a:extLst>
            </p:cNvPr>
            <p:cNvPicPr>
              <a:picLocks noChangeAspect="1"/>
            </p:cNvPicPr>
            <p:nvPr/>
          </p:nvPicPr>
          <p:blipFill>
            <a:blip r:embed="rId6"/>
            <a:stretch>
              <a:fillRect/>
            </a:stretch>
          </p:blipFill>
          <p:spPr>
            <a:xfrm>
              <a:off x="6711368" y="1051521"/>
              <a:ext cx="228398" cy="228398"/>
            </a:xfrm>
            <a:prstGeom prst="rect">
              <a:avLst/>
            </a:prstGeom>
          </p:spPr>
        </p:pic>
      </p:grpSp>
      <p:grpSp>
        <p:nvGrpSpPr>
          <p:cNvPr id="21" name="Group 20">
            <a:extLst>
              <a:ext uri="{FF2B5EF4-FFF2-40B4-BE49-F238E27FC236}">
                <a16:creationId xmlns:a16="http://schemas.microsoft.com/office/drawing/2014/main" id="{1E61615A-332C-8F93-73D4-2764D81AC665}"/>
              </a:ext>
            </a:extLst>
          </p:cNvPr>
          <p:cNvGrpSpPr/>
          <p:nvPr/>
        </p:nvGrpSpPr>
        <p:grpSpPr>
          <a:xfrm>
            <a:off x="785730" y="874742"/>
            <a:ext cx="3351164" cy="507015"/>
            <a:chOff x="785730" y="1051521"/>
            <a:chExt cx="3351164" cy="507015"/>
          </a:xfrm>
        </p:grpSpPr>
        <p:sp>
          <p:nvSpPr>
            <p:cNvPr id="22" name="TextBox 21">
              <a:extLst>
                <a:ext uri="{FF2B5EF4-FFF2-40B4-BE49-F238E27FC236}">
                  <a16:creationId xmlns:a16="http://schemas.microsoft.com/office/drawing/2014/main" id="{F92F4021-CB6E-D5A6-B4EC-15CE41A1ACD5}"/>
                </a:ext>
              </a:extLst>
            </p:cNvPr>
            <p:cNvSpPr txBox="1"/>
            <p:nvPr/>
          </p:nvSpPr>
          <p:spPr>
            <a:xfrm>
              <a:off x="785730" y="1281537"/>
              <a:ext cx="3351164"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Before Acquisition</a:t>
              </a:r>
            </a:p>
          </p:txBody>
        </p:sp>
        <p:pic>
          <p:nvPicPr>
            <p:cNvPr id="23" name="Picture 22" descr="A black background with a black square&#10;&#10;AI-generated content may be incorrect.">
              <a:extLst>
                <a:ext uri="{FF2B5EF4-FFF2-40B4-BE49-F238E27FC236}">
                  <a16:creationId xmlns:a16="http://schemas.microsoft.com/office/drawing/2014/main" id="{B49E2B62-5C92-816C-5CA4-06FDD2A773F2}"/>
                </a:ext>
              </a:extLst>
            </p:cNvPr>
            <p:cNvPicPr>
              <a:picLocks noChangeAspect="1"/>
            </p:cNvPicPr>
            <p:nvPr/>
          </p:nvPicPr>
          <p:blipFill>
            <a:blip r:embed="rId7"/>
            <a:stretch>
              <a:fillRect/>
            </a:stretch>
          </p:blipFill>
          <p:spPr>
            <a:xfrm>
              <a:off x="2347112" y="1051521"/>
              <a:ext cx="228398" cy="228398"/>
            </a:xfrm>
            <a:prstGeom prst="rect">
              <a:avLst/>
            </a:prstGeom>
          </p:spPr>
        </p:pic>
      </p:grpSp>
      <p:pic>
        <p:nvPicPr>
          <p:cNvPr id="24" name="Picture 23" descr="A graph of numbers and a number of people&#10;&#10;AI-generated content may be incorrect.">
            <a:extLst>
              <a:ext uri="{FF2B5EF4-FFF2-40B4-BE49-F238E27FC236}">
                <a16:creationId xmlns:a16="http://schemas.microsoft.com/office/drawing/2014/main" id="{C911EA0A-B4CA-E850-248B-E0AD4B5F79E5}"/>
              </a:ext>
            </a:extLst>
          </p:cNvPr>
          <p:cNvPicPr>
            <a:picLocks noChangeAspect="1"/>
          </p:cNvPicPr>
          <p:nvPr/>
        </p:nvPicPr>
        <p:blipFill>
          <a:blip r:embed="rId8"/>
          <a:srcRect t="-99" r="1227" b="366"/>
          <a:stretch/>
        </p:blipFill>
        <p:spPr>
          <a:xfrm>
            <a:off x="454819" y="1605408"/>
            <a:ext cx="4019640" cy="1937913"/>
          </a:xfrm>
          <a:prstGeom prst="rect">
            <a:avLst/>
          </a:prstGeom>
        </p:spPr>
      </p:pic>
      <p:pic>
        <p:nvPicPr>
          <p:cNvPr id="25" name="Picture 24" descr="A blue rectangles with numbers&#10;&#10;AI-generated content may be incorrect.">
            <a:extLst>
              <a:ext uri="{FF2B5EF4-FFF2-40B4-BE49-F238E27FC236}">
                <a16:creationId xmlns:a16="http://schemas.microsoft.com/office/drawing/2014/main" id="{A72B328D-E406-9A91-1E59-5860B4982F1A}"/>
              </a:ext>
            </a:extLst>
          </p:cNvPr>
          <p:cNvPicPr>
            <a:picLocks noChangeAspect="1"/>
          </p:cNvPicPr>
          <p:nvPr/>
        </p:nvPicPr>
        <p:blipFill>
          <a:blip r:embed="rId9"/>
          <a:stretch>
            <a:fillRect/>
          </a:stretch>
        </p:blipFill>
        <p:spPr>
          <a:xfrm>
            <a:off x="4876799" y="1602581"/>
            <a:ext cx="3905250" cy="1931194"/>
          </a:xfrm>
          <a:prstGeom prst="rect">
            <a:avLst/>
          </a:prstGeom>
        </p:spPr>
      </p:pic>
    </p:spTree>
    <p:extLst>
      <p:ext uri="{BB962C8B-B14F-4D97-AF65-F5344CB8AC3E}">
        <p14:creationId xmlns:p14="http://schemas.microsoft.com/office/powerpoint/2010/main" val="218932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E797F394-17E1-47ED-09E3-F3F06B88B67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8CF959D-849C-96CC-E09B-D303D03CE668}"/>
              </a:ext>
            </a:extLst>
          </p:cNvPr>
          <p:cNvGrpSpPr/>
          <p:nvPr/>
        </p:nvGrpSpPr>
        <p:grpSpPr>
          <a:xfrm>
            <a:off x="0" y="4800600"/>
            <a:ext cx="9144000" cy="348981"/>
            <a:chOff x="0" y="4800600"/>
            <a:chExt cx="9144000" cy="348981"/>
          </a:xfrm>
        </p:grpSpPr>
        <p:sp>
          <p:nvSpPr>
            <p:cNvPr id="3" name="Rectangle 2">
              <a:extLst>
                <a:ext uri="{FF2B5EF4-FFF2-40B4-BE49-F238E27FC236}">
                  <a16:creationId xmlns:a16="http://schemas.microsoft.com/office/drawing/2014/main" id="{E40BA925-E3BE-F2AB-77DA-16AD3FA68A98}"/>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uisiana State University, PNG, Symbol, History, Meaning">
              <a:extLst>
                <a:ext uri="{FF2B5EF4-FFF2-40B4-BE49-F238E27FC236}">
                  <a16:creationId xmlns:a16="http://schemas.microsoft.com/office/drawing/2014/main" id="{A2589975-4FA6-5724-88AE-83E01D6B5F41}"/>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F48C9ED-C33D-771C-0B20-6A58AADE8061}"/>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12</a:t>
              </a:r>
              <a:endParaRPr lang="en-US" sz="1100">
                <a:solidFill>
                  <a:schemeClr val="bg1"/>
                </a:solidFill>
                <a:latin typeface="Avenir Next LT Pro" panose="020B0504020202020204" pitchFamily="34" charset="0"/>
              </a:endParaRPr>
            </a:p>
          </p:txBody>
        </p:sp>
      </p:grpSp>
      <p:grpSp>
        <p:nvGrpSpPr>
          <p:cNvPr id="12" name="Group 11">
            <a:extLst>
              <a:ext uri="{FF2B5EF4-FFF2-40B4-BE49-F238E27FC236}">
                <a16:creationId xmlns:a16="http://schemas.microsoft.com/office/drawing/2014/main" id="{10B63E72-8E69-F85A-056E-C190A1E6A4A4}"/>
              </a:ext>
            </a:extLst>
          </p:cNvPr>
          <p:cNvGrpSpPr/>
          <p:nvPr/>
        </p:nvGrpSpPr>
        <p:grpSpPr>
          <a:xfrm>
            <a:off x="800897" y="3798305"/>
            <a:ext cx="7554394" cy="830997"/>
            <a:chOff x="913921" y="3737073"/>
            <a:chExt cx="7554394" cy="830997"/>
          </a:xfrm>
        </p:grpSpPr>
        <p:grpSp>
          <p:nvGrpSpPr>
            <p:cNvPr id="46" name="Group 45">
              <a:extLst>
                <a:ext uri="{FF2B5EF4-FFF2-40B4-BE49-F238E27FC236}">
                  <a16:creationId xmlns:a16="http://schemas.microsoft.com/office/drawing/2014/main" id="{298D4B79-EFDB-7F54-34D4-737C77CDC76A}"/>
                </a:ext>
              </a:extLst>
            </p:cNvPr>
            <p:cNvGrpSpPr/>
            <p:nvPr/>
          </p:nvGrpSpPr>
          <p:grpSpPr>
            <a:xfrm>
              <a:off x="913921" y="3893609"/>
              <a:ext cx="1813035" cy="517924"/>
              <a:chOff x="283780" y="4036462"/>
              <a:chExt cx="1813035" cy="517924"/>
            </a:xfrm>
          </p:grpSpPr>
          <p:sp>
            <p:nvSpPr>
              <p:cNvPr id="47" name="Rectangle 46">
                <a:extLst>
                  <a:ext uri="{FF2B5EF4-FFF2-40B4-BE49-F238E27FC236}">
                    <a16:creationId xmlns:a16="http://schemas.microsoft.com/office/drawing/2014/main" id="{2E553918-1BBF-2A4B-22FD-5BF0697CD509}"/>
                  </a:ext>
                </a:extLst>
              </p:cNvPr>
              <p:cNvSpPr/>
              <p:nvPr/>
            </p:nvSpPr>
            <p:spPr>
              <a:xfrm>
                <a:off x="283780" y="4036462"/>
                <a:ext cx="1813035" cy="517924"/>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venir Next LT Pro" panose="020B0504020202020204" pitchFamily="34" charset="0"/>
                  </a:rPr>
                  <a:t>    Key Insights</a:t>
                </a:r>
              </a:p>
            </p:txBody>
          </p:sp>
          <p:pic>
            <p:nvPicPr>
              <p:cNvPr id="48" name="Picture 2" descr="Blue Round Circle Badge Verified Tick Mark Icon | Citypng">
                <a:extLst>
                  <a:ext uri="{FF2B5EF4-FFF2-40B4-BE49-F238E27FC236}">
                    <a16:creationId xmlns:a16="http://schemas.microsoft.com/office/drawing/2014/main" id="{E9EFB987-0F02-5C4B-4B6A-0F0134B4ED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0036" y="4152572"/>
                <a:ext cx="269937" cy="26993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7DC3E665-6860-B1FA-81F4-BBF2B6295EF0}"/>
                </a:ext>
              </a:extLst>
            </p:cNvPr>
            <p:cNvSpPr txBox="1"/>
            <p:nvPr/>
          </p:nvSpPr>
          <p:spPr>
            <a:xfrm>
              <a:off x="2808935" y="3737073"/>
              <a:ext cx="56593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Avenir Next LT Pro"/>
                </a:rPr>
                <a:t>✔ Texas penetration grows more than </a:t>
              </a:r>
              <a:r>
                <a:rPr lang="en-US" sz="1200" b="1" dirty="0">
                  <a:latin typeface="Avenir Next LT Pro"/>
                </a:rPr>
                <a:t>5x </a:t>
              </a:r>
              <a:r>
                <a:rPr lang="en-US" sz="1200" dirty="0">
                  <a:latin typeface="Avenir Next LT Pro"/>
                </a:rPr>
                <a:t>post-acquisition (</a:t>
              </a:r>
              <a:r>
                <a:rPr lang="en-US" sz="1200" b="1" dirty="0">
                  <a:latin typeface="Avenir Next LT Pro"/>
                </a:rPr>
                <a:t>3% </a:t>
              </a:r>
              <a:r>
                <a:rPr lang="en-US" sz="1200" dirty="0"/>
                <a:t>→</a:t>
              </a:r>
              <a:r>
                <a:rPr lang="en-US" sz="1200" dirty="0">
                  <a:latin typeface="Avenir Next LT Pro"/>
                </a:rPr>
                <a:t> </a:t>
              </a:r>
              <a:r>
                <a:rPr lang="en-US" sz="1200" b="1" dirty="0">
                  <a:latin typeface="Avenir Next LT Pro"/>
                </a:rPr>
                <a:t>16.2%</a:t>
              </a:r>
              <a:r>
                <a:rPr lang="en-US" sz="1200" dirty="0">
                  <a:latin typeface="Avenir Next LT Pro"/>
                </a:rPr>
                <a:t>).</a:t>
              </a:r>
              <a:endParaRPr lang="en-US" sz="1200" b="1" dirty="0">
                <a:latin typeface="Avenir Next LT Pro"/>
              </a:endParaRPr>
            </a:p>
            <a:p>
              <a:r>
                <a:rPr lang="en-US" sz="1200" dirty="0">
                  <a:latin typeface="Avenir Next LT Pro"/>
                </a:rPr>
                <a:t>✔ New Mexico strengthens from </a:t>
              </a:r>
              <a:r>
                <a:rPr lang="en-US" sz="1200" b="1" dirty="0">
                  <a:latin typeface="Avenir Next LT Pro"/>
                </a:rPr>
                <a:t>9.2% </a:t>
              </a:r>
              <a:r>
                <a:rPr lang="en-US" sz="1200" dirty="0">
                  <a:latin typeface="Avenir Next LT Pro"/>
                </a:rPr>
                <a:t>to </a:t>
              </a:r>
              <a:r>
                <a:rPr lang="en-US" sz="1200" b="1" dirty="0">
                  <a:latin typeface="Avenir Next LT Pro"/>
                </a:rPr>
                <a:t>17.5%</a:t>
              </a:r>
              <a:r>
                <a:rPr lang="en-US" sz="1200" dirty="0">
                  <a:latin typeface="Times New Roman"/>
                  <a:cs typeface="Times New Roman"/>
                </a:rPr>
                <a:t>, </a:t>
              </a:r>
              <a:r>
                <a:rPr lang="en-US" sz="1200" dirty="0">
                  <a:latin typeface="Avenir Next LT Pro"/>
                </a:rPr>
                <a:t>becoming a </a:t>
              </a:r>
              <a:r>
                <a:rPr lang="en-US" sz="1200" b="1" dirty="0">
                  <a:latin typeface="Avenir Next LT Pro"/>
                </a:rPr>
                <a:t>leading market</a:t>
              </a:r>
              <a:r>
                <a:rPr lang="en-US" sz="1200" dirty="0">
                  <a:latin typeface="Avenir Next LT Pro"/>
                </a:rPr>
                <a:t>.</a:t>
              </a:r>
            </a:p>
            <a:p>
              <a:r>
                <a:rPr lang="en-US" sz="1200" dirty="0">
                  <a:latin typeface="Avenir Next LT Pro"/>
                </a:rPr>
                <a:t>✔ Illinois improves from</a:t>
              </a:r>
              <a:r>
                <a:rPr lang="en-US" sz="1200" b="1" dirty="0">
                  <a:latin typeface="Avenir Next LT Pro"/>
                </a:rPr>
                <a:t> 8.4% </a:t>
              </a:r>
              <a:r>
                <a:rPr lang="en-US" sz="1200" dirty="0">
                  <a:latin typeface="Avenir Next LT Pro"/>
                </a:rPr>
                <a:t>to</a:t>
              </a:r>
              <a:r>
                <a:rPr lang="en-US" sz="1200" b="1" dirty="0">
                  <a:latin typeface="Avenir Next LT Pro"/>
                </a:rPr>
                <a:t> 12.5%</a:t>
              </a:r>
              <a:r>
                <a:rPr lang="en-US" sz="1200" dirty="0">
                  <a:latin typeface="Avenir Next LT Pro"/>
                </a:rPr>
                <a:t>.</a:t>
              </a:r>
            </a:p>
            <a:p>
              <a:r>
                <a:rPr lang="en-US" sz="1200" dirty="0">
                  <a:latin typeface="Avenir Next LT Pro"/>
                </a:rPr>
                <a:t>✔ Montana and Oklahoma have lower penetration (&lt;10%) </a:t>
              </a:r>
              <a:r>
                <a:rPr lang="en-US" sz="1200" dirty="0">
                  <a:latin typeface="Times New Roman"/>
                  <a:cs typeface="Times New Roman"/>
                </a:rPr>
                <a:t>― </a:t>
              </a:r>
              <a:r>
                <a:rPr lang="en-US" sz="1200" b="1" dirty="0">
                  <a:latin typeface="Avenir Next LT Pro"/>
                </a:rPr>
                <a:t>room to grow</a:t>
              </a:r>
              <a:r>
                <a:rPr lang="en-US" sz="1200" dirty="0">
                  <a:latin typeface="Avenir Next LT Pro"/>
                </a:rPr>
                <a:t>.</a:t>
              </a:r>
            </a:p>
          </p:txBody>
        </p:sp>
      </p:grpSp>
      <p:sp>
        <p:nvSpPr>
          <p:cNvPr id="14" name="Rectangle 13">
            <a:extLst>
              <a:ext uri="{FF2B5EF4-FFF2-40B4-BE49-F238E27FC236}">
                <a16:creationId xmlns:a16="http://schemas.microsoft.com/office/drawing/2014/main" id="{85694CA4-C1A0-4BC6-A7DB-A7DF67B553E7}"/>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A3DCBBB-F017-3517-D362-2E6B24A68C5E}"/>
              </a:ext>
            </a:extLst>
          </p:cNvPr>
          <p:cNvSpPr txBox="1">
            <a:spLocks/>
          </p:cNvSpPr>
          <p:nvPr/>
        </p:nvSpPr>
        <p:spPr>
          <a:xfrm>
            <a:off x="15766" y="31894"/>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How could state market penetration change?</a:t>
            </a:r>
          </a:p>
        </p:txBody>
      </p:sp>
      <p:grpSp>
        <p:nvGrpSpPr>
          <p:cNvPr id="16" name="Group 15">
            <a:extLst>
              <a:ext uri="{FF2B5EF4-FFF2-40B4-BE49-F238E27FC236}">
                <a16:creationId xmlns:a16="http://schemas.microsoft.com/office/drawing/2014/main" id="{959E0C4E-CDDF-F891-784F-A34FB055A471}"/>
              </a:ext>
            </a:extLst>
          </p:cNvPr>
          <p:cNvGrpSpPr/>
          <p:nvPr/>
        </p:nvGrpSpPr>
        <p:grpSpPr>
          <a:xfrm>
            <a:off x="3896933" y="871681"/>
            <a:ext cx="3657600" cy="523785"/>
            <a:chOff x="5137591" y="1051521"/>
            <a:chExt cx="3375953" cy="523785"/>
          </a:xfrm>
        </p:grpSpPr>
        <p:sp>
          <p:nvSpPr>
            <p:cNvPr id="18" name="TextBox 17">
              <a:extLst>
                <a:ext uri="{FF2B5EF4-FFF2-40B4-BE49-F238E27FC236}">
                  <a16:creationId xmlns:a16="http://schemas.microsoft.com/office/drawing/2014/main" id="{BBBF4B84-B37A-82A8-9CE1-661A992D000C}"/>
                </a:ext>
              </a:extLst>
            </p:cNvPr>
            <p:cNvSpPr txBox="1"/>
            <p:nvPr/>
          </p:nvSpPr>
          <p:spPr>
            <a:xfrm>
              <a:off x="5137591" y="1298307"/>
              <a:ext cx="3375953"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After Acquisition</a:t>
              </a:r>
            </a:p>
          </p:txBody>
        </p:sp>
        <p:pic>
          <p:nvPicPr>
            <p:cNvPr id="19" name="Picture 18" descr="A black background with a black square&#10;&#10;AI-generated content may be incorrect.">
              <a:extLst>
                <a:ext uri="{FF2B5EF4-FFF2-40B4-BE49-F238E27FC236}">
                  <a16:creationId xmlns:a16="http://schemas.microsoft.com/office/drawing/2014/main" id="{E55D93FF-766A-A378-0A42-1B350A7C1B27}"/>
                </a:ext>
              </a:extLst>
            </p:cNvPr>
            <p:cNvPicPr>
              <a:picLocks noChangeAspect="1"/>
            </p:cNvPicPr>
            <p:nvPr/>
          </p:nvPicPr>
          <p:blipFill>
            <a:blip r:embed="rId6"/>
            <a:stretch>
              <a:fillRect/>
            </a:stretch>
          </p:blipFill>
          <p:spPr>
            <a:xfrm>
              <a:off x="6711368" y="1051521"/>
              <a:ext cx="228398" cy="228398"/>
            </a:xfrm>
            <a:prstGeom prst="rect">
              <a:avLst/>
            </a:prstGeom>
          </p:spPr>
        </p:pic>
      </p:grpSp>
      <p:grpSp>
        <p:nvGrpSpPr>
          <p:cNvPr id="20" name="Group 19">
            <a:extLst>
              <a:ext uri="{FF2B5EF4-FFF2-40B4-BE49-F238E27FC236}">
                <a16:creationId xmlns:a16="http://schemas.microsoft.com/office/drawing/2014/main" id="{FE81AF9C-653E-B84D-CC30-E706AE94CFCF}"/>
              </a:ext>
            </a:extLst>
          </p:cNvPr>
          <p:cNvGrpSpPr/>
          <p:nvPr/>
        </p:nvGrpSpPr>
        <p:grpSpPr>
          <a:xfrm>
            <a:off x="176213" y="884948"/>
            <a:ext cx="3525892" cy="507015"/>
            <a:chOff x="785730" y="1051521"/>
            <a:chExt cx="3351164" cy="507015"/>
          </a:xfrm>
        </p:grpSpPr>
        <p:sp>
          <p:nvSpPr>
            <p:cNvPr id="21" name="TextBox 20">
              <a:extLst>
                <a:ext uri="{FF2B5EF4-FFF2-40B4-BE49-F238E27FC236}">
                  <a16:creationId xmlns:a16="http://schemas.microsoft.com/office/drawing/2014/main" id="{F7A6E823-5190-3B09-8D06-729681EF4DC3}"/>
                </a:ext>
              </a:extLst>
            </p:cNvPr>
            <p:cNvSpPr txBox="1"/>
            <p:nvPr/>
          </p:nvSpPr>
          <p:spPr>
            <a:xfrm>
              <a:off x="785730" y="1281537"/>
              <a:ext cx="3351164" cy="276999"/>
            </a:xfrm>
            <a:prstGeom prst="rect">
              <a:avLst/>
            </a:prstGeom>
            <a:noFill/>
          </p:spPr>
          <p:txBody>
            <a:bodyPr wrap="square" lIns="91440" tIns="45720" rIns="91440" bIns="45720" rtlCol="0" anchor="t">
              <a:spAutoFit/>
            </a:bodyPr>
            <a:lstStyle/>
            <a:p>
              <a:pPr algn="ctr"/>
              <a:r>
                <a:rPr lang="en-US" sz="1200" b="1">
                  <a:latin typeface="Avenir Next LT Pro Light" panose="020B0304020202020204" pitchFamily="34" charset="0"/>
                </a:rPr>
                <a:t>Before Acquisition</a:t>
              </a:r>
            </a:p>
          </p:txBody>
        </p:sp>
        <p:pic>
          <p:nvPicPr>
            <p:cNvPr id="23" name="Picture 22" descr="A black background with a black square&#10;&#10;AI-generated content may be incorrect.">
              <a:extLst>
                <a:ext uri="{FF2B5EF4-FFF2-40B4-BE49-F238E27FC236}">
                  <a16:creationId xmlns:a16="http://schemas.microsoft.com/office/drawing/2014/main" id="{9022BCD7-EE06-AB6D-CC4C-0ACFBA77F1BF}"/>
                </a:ext>
              </a:extLst>
            </p:cNvPr>
            <p:cNvPicPr>
              <a:picLocks noChangeAspect="1"/>
            </p:cNvPicPr>
            <p:nvPr/>
          </p:nvPicPr>
          <p:blipFill>
            <a:blip r:embed="rId7"/>
            <a:stretch>
              <a:fillRect/>
            </a:stretch>
          </p:blipFill>
          <p:spPr>
            <a:xfrm>
              <a:off x="2347112" y="1051521"/>
              <a:ext cx="228398" cy="228398"/>
            </a:xfrm>
            <a:prstGeom prst="rect">
              <a:avLst/>
            </a:prstGeom>
          </p:spPr>
        </p:pic>
      </p:grpSp>
      <p:grpSp>
        <p:nvGrpSpPr>
          <p:cNvPr id="28" name="Group 27">
            <a:extLst>
              <a:ext uri="{FF2B5EF4-FFF2-40B4-BE49-F238E27FC236}">
                <a16:creationId xmlns:a16="http://schemas.microsoft.com/office/drawing/2014/main" id="{3B2A4F8A-56A4-B99F-F37C-7CF79CD89EDE}"/>
              </a:ext>
            </a:extLst>
          </p:cNvPr>
          <p:cNvGrpSpPr/>
          <p:nvPr/>
        </p:nvGrpSpPr>
        <p:grpSpPr>
          <a:xfrm>
            <a:off x="7565524" y="1614275"/>
            <a:ext cx="1657989" cy="1828800"/>
            <a:chOff x="3741538" y="1644891"/>
            <a:chExt cx="1661454" cy="1772594"/>
          </a:xfrm>
        </p:grpSpPr>
        <p:sp>
          <p:nvSpPr>
            <p:cNvPr id="11" name="TextBox 10">
              <a:extLst>
                <a:ext uri="{FF2B5EF4-FFF2-40B4-BE49-F238E27FC236}">
                  <a16:creationId xmlns:a16="http://schemas.microsoft.com/office/drawing/2014/main" id="{B29DEFAA-EE90-691B-F16F-B5A3CBEAF6CF}"/>
                </a:ext>
              </a:extLst>
            </p:cNvPr>
            <p:cNvSpPr txBox="1"/>
            <p:nvPr/>
          </p:nvSpPr>
          <p:spPr>
            <a:xfrm>
              <a:off x="3741539" y="2010243"/>
              <a:ext cx="1661453" cy="276999"/>
            </a:xfrm>
            <a:prstGeom prst="rect">
              <a:avLst/>
            </a:prstGeom>
            <a:noFill/>
          </p:spPr>
          <p:txBody>
            <a:bodyPr wrap="square" lIns="91440" tIns="45720" rIns="91440" bIns="45720" rtlCol="0" anchor="t">
              <a:spAutoFit/>
            </a:bodyPr>
            <a:lstStyle/>
            <a:p>
              <a:r>
                <a:rPr lang="en-US" sz="1200">
                  <a:latin typeface="Avenir Next LT Pro Light"/>
                </a:rPr>
                <a:t>of </a:t>
              </a:r>
              <a:r>
                <a:rPr lang="en-US" sz="1200" b="1">
                  <a:latin typeface="Avenir Next LT Pro Light"/>
                </a:rPr>
                <a:t>4,827,499 </a:t>
              </a:r>
              <a:r>
                <a:rPr lang="en-US" sz="1200">
                  <a:latin typeface="Avenir Next LT Pro Light"/>
                </a:rPr>
                <a:t>eligible</a:t>
              </a:r>
              <a:endParaRPr lang="en-US"/>
            </a:p>
          </p:txBody>
        </p:sp>
        <p:sp>
          <p:nvSpPr>
            <p:cNvPr id="17" name="TextBox 16">
              <a:extLst>
                <a:ext uri="{FF2B5EF4-FFF2-40B4-BE49-F238E27FC236}">
                  <a16:creationId xmlns:a16="http://schemas.microsoft.com/office/drawing/2014/main" id="{36C6F1FD-42C6-974D-B001-09D90ADA8B2D}"/>
                </a:ext>
              </a:extLst>
            </p:cNvPr>
            <p:cNvSpPr txBox="1"/>
            <p:nvPr/>
          </p:nvSpPr>
          <p:spPr>
            <a:xfrm>
              <a:off x="3741539" y="2396516"/>
              <a:ext cx="1661453" cy="276999"/>
            </a:xfrm>
            <a:prstGeom prst="rect">
              <a:avLst/>
            </a:prstGeom>
            <a:noFill/>
          </p:spPr>
          <p:txBody>
            <a:bodyPr wrap="square" lIns="91440" tIns="45720" rIns="91440" bIns="45720" rtlCol="0" anchor="t">
              <a:spAutoFit/>
            </a:bodyPr>
            <a:lstStyle/>
            <a:p>
              <a:r>
                <a:rPr lang="en-US" sz="1200">
                  <a:latin typeface="Avenir Next LT Pro Light"/>
                </a:rPr>
                <a:t>of </a:t>
              </a:r>
              <a:r>
                <a:rPr lang="en-US" sz="1200" b="1">
                  <a:latin typeface="Avenir Next LT Pro Light"/>
                </a:rPr>
                <a:t>2,426,883 </a:t>
              </a:r>
              <a:r>
                <a:rPr lang="en-US" sz="1200">
                  <a:latin typeface="Avenir Next LT Pro Light"/>
                </a:rPr>
                <a:t>eligible</a:t>
              </a:r>
              <a:endParaRPr lang="en-US"/>
            </a:p>
          </p:txBody>
        </p:sp>
        <p:sp>
          <p:nvSpPr>
            <p:cNvPr id="25" name="TextBox 24">
              <a:extLst>
                <a:ext uri="{FF2B5EF4-FFF2-40B4-BE49-F238E27FC236}">
                  <a16:creationId xmlns:a16="http://schemas.microsoft.com/office/drawing/2014/main" id="{BA8E1433-B60A-84BF-BB9A-4E24D7CF647E}"/>
                </a:ext>
              </a:extLst>
            </p:cNvPr>
            <p:cNvSpPr txBox="1"/>
            <p:nvPr/>
          </p:nvSpPr>
          <p:spPr>
            <a:xfrm>
              <a:off x="3741539" y="2761357"/>
              <a:ext cx="1661453" cy="276999"/>
            </a:xfrm>
            <a:prstGeom prst="rect">
              <a:avLst/>
            </a:prstGeom>
            <a:noFill/>
          </p:spPr>
          <p:txBody>
            <a:bodyPr wrap="square" lIns="91440" tIns="45720" rIns="91440" bIns="45720" rtlCol="0" anchor="t">
              <a:spAutoFit/>
            </a:bodyPr>
            <a:lstStyle/>
            <a:p>
              <a:r>
                <a:rPr lang="en-US" sz="1200">
                  <a:latin typeface="Avenir Next LT Pro Light"/>
                </a:rPr>
                <a:t>of </a:t>
              </a:r>
              <a:r>
                <a:rPr lang="en-US" sz="1200" b="1">
                  <a:latin typeface="Avenir Next LT Pro Light"/>
                </a:rPr>
                <a:t>264,753 </a:t>
              </a:r>
              <a:r>
                <a:rPr lang="en-US" sz="1200">
                  <a:latin typeface="Avenir Next LT Pro Light"/>
                </a:rPr>
                <a:t>eligible</a:t>
              </a:r>
              <a:endParaRPr lang="en-US"/>
            </a:p>
          </p:txBody>
        </p:sp>
        <p:sp>
          <p:nvSpPr>
            <p:cNvPr id="26" name="TextBox 25">
              <a:extLst>
                <a:ext uri="{FF2B5EF4-FFF2-40B4-BE49-F238E27FC236}">
                  <a16:creationId xmlns:a16="http://schemas.microsoft.com/office/drawing/2014/main" id="{9EDAC483-1A39-A554-B04C-F865F0591500}"/>
                </a:ext>
              </a:extLst>
            </p:cNvPr>
            <p:cNvSpPr txBox="1"/>
            <p:nvPr/>
          </p:nvSpPr>
          <p:spPr>
            <a:xfrm>
              <a:off x="3741539" y="3140486"/>
              <a:ext cx="1661453" cy="276999"/>
            </a:xfrm>
            <a:prstGeom prst="rect">
              <a:avLst/>
            </a:prstGeom>
            <a:noFill/>
          </p:spPr>
          <p:txBody>
            <a:bodyPr wrap="square" lIns="91440" tIns="45720" rIns="91440" bIns="45720" rtlCol="0" anchor="t">
              <a:spAutoFit/>
            </a:bodyPr>
            <a:lstStyle/>
            <a:p>
              <a:r>
                <a:rPr lang="en-US" sz="1200">
                  <a:latin typeface="Avenir Next LT Pro Light"/>
                </a:rPr>
                <a:t>of</a:t>
              </a:r>
              <a:r>
                <a:rPr lang="en-US" sz="1200" b="1">
                  <a:latin typeface="Avenir Next LT Pro Light"/>
                </a:rPr>
                <a:t> 811,584 </a:t>
              </a:r>
              <a:r>
                <a:rPr lang="en-US" sz="1200">
                  <a:latin typeface="Avenir Next LT Pro Light"/>
                </a:rPr>
                <a:t>eligible</a:t>
              </a:r>
              <a:endParaRPr lang="en-US"/>
            </a:p>
          </p:txBody>
        </p:sp>
        <p:sp>
          <p:nvSpPr>
            <p:cNvPr id="27" name="TextBox 26">
              <a:extLst>
                <a:ext uri="{FF2B5EF4-FFF2-40B4-BE49-F238E27FC236}">
                  <a16:creationId xmlns:a16="http://schemas.microsoft.com/office/drawing/2014/main" id="{62FEED90-782E-E124-CDE1-DC7D9F587F86}"/>
                </a:ext>
              </a:extLst>
            </p:cNvPr>
            <p:cNvSpPr txBox="1"/>
            <p:nvPr/>
          </p:nvSpPr>
          <p:spPr>
            <a:xfrm>
              <a:off x="3741538" y="1644891"/>
              <a:ext cx="1661453" cy="276999"/>
            </a:xfrm>
            <a:prstGeom prst="rect">
              <a:avLst/>
            </a:prstGeom>
            <a:noFill/>
          </p:spPr>
          <p:txBody>
            <a:bodyPr wrap="square" lIns="91440" tIns="45720" rIns="91440" bIns="45720" rtlCol="0" anchor="t">
              <a:spAutoFit/>
            </a:bodyPr>
            <a:lstStyle/>
            <a:p>
              <a:r>
                <a:rPr lang="en-US" sz="1200" dirty="0">
                  <a:latin typeface="Avenir Next LT Pro Light"/>
                </a:rPr>
                <a:t>of </a:t>
              </a:r>
              <a:r>
                <a:rPr lang="en-US" sz="1200" b="1" dirty="0">
                  <a:latin typeface="Avenir Next LT Pro Light"/>
                </a:rPr>
                <a:t>467,195</a:t>
              </a:r>
              <a:r>
                <a:rPr lang="en-US" sz="1200" dirty="0">
                  <a:latin typeface="Avenir Next LT Pro Light"/>
                </a:rPr>
                <a:t> eligible</a:t>
              </a:r>
              <a:endParaRPr lang="en-US" dirty="0"/>
            </a:p>
          </p:txBody>
        </p:sp>
      </p:grpSp>
      <p:pic>
        <p:nvPicPr>
          <p:cNvPr id="4" name="Picture 3" descr="A blue bar graph with numbers&#10;&#10;AI-generated content may be incorrect.">
            <a:extLst>
              <a:ext uri="{FF2B5EF4-FFF2-40B4-BE49-F238E27FC236}">
                <a16:creationId xmlns:a16="http://schemas.microsoft.com/office/drawing/2014/main" id="{7211BFDF-C11B-5DE4-81BA-2EE7E94C6900}"/>
              </a:ext>
            </a:extLst>
          </p:cNvPr>
          <p:cNvPicPr>
            <a:picLocks noChangeAspect="1"/>
          </p:cNvPicPr>
          <p:nvPr/>
        </p:nvPicPr>
        <p:blipFill>
          <a:blip r:embed="rId8"/>
          <a:srcRect t="386" r="3557" b="267"/>
          <a:stretch/>
        </p:blipFill>
        <p:spPr>
          <a:xfrm>
            <a:off x="176213" y="1607341"/>
            <a:ext cx="3657600" cy="1820261"/>
          </a:xfrm>
          <a:prstGeom prst="rect">
            <a:avLst/>
          </a:prstGeom>
        </p:spPr>
      </p:pic>
      <p:pic>
        <p:nvPicPr>
          <p:cNvPr id="22" name="Picture 21" descr="A blue bar graph with white text&#10;&#10;AI-generated content may be incorrect.">
            <a:extLst>
              <a:ext uri="{FF2B5EF4-FFF2-40B4-BE49-F238E27FC236}">
                <a16:creationId xmlns:a16="http://schemas.microsoft.com/office/drawing/2014/main" id="{85DCCFDA-46AD-156D-FFB5-BE956EC87CC0}"/>
              </a:ext>
            </a:extLst>
          </p:cNvPr>
          <p:cNvPicPr>
            <a:picLocks noChangeAspect="1"/>
          </p:cNvPicPr>
          <p:nvPr/>
        </p:nvPicPr>
        <p:blipFill>
          <a:blip r:embed="rId9"/>
          <a:srcRect l="-47" r="2600" b="-2151"/>
          <a:stretch/>
        </p:blipFill>
        <p:spPr>
          <a:xfrm>
            <a:off x="3897623" y="1607341"/>
            <a:ext cx="3657600" cy="1828800"/>
          </a:xfrm>
          <a:prstGeom prst="rect">
            <a:avLst/>
          </a:prstGeom>
        </p:spPr>
      </p:pic>
    </p:spTree>
    <p:extLst>
      <p:ext uri="{BB962C8B-B14F-4D97-AF65-F5344CB8AC3E}">
        <p14:creationId xmlns:p14="http://schemas.microsoft.com/office/powerpoint/2010/main" val="3775325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A87C801-1252-AEA5-2745-4F8DF69F68C6}"/>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0DBADAE9-4EE3-D1E3-45D1-5D8970563734}"/>
              </a:ext>
            </a:extLst>
          </p:cNvPr>
          <p:cNvSpPr txBox="1"/>
          <p:nvPr/>
        </p:nvSpPr>
        <p:spPr>
          <a:xfrm>
            <a:off x="0" y="95369"/>
            <a:ext cx="9143999" cy="861774"/>
          </a:xfrm>
          <a:prstGeom prst="rect">
            <a:avLst/>
          </a:prstGeom>
          <a:noFill/>
        </p:spPr>
        <p:txBody>
          <a:bodyPr wrap="square" lIns="91440" tIns="45720" rIns="91440" bIns="45720" rtlCol="0" anchor="t">
            <a:spAutoFit/>
          </a:bodyPr>
          <a:lstStyle/>
          <a:p>
            <a:pPr algn="ctr"/>
            <a:r>
              <a:rPr lang="en-US" sz="2500" b="1">
                <a:solidFill>
                  <a:srgbClr val="1D1D1D"/>
                </a:solidFill>
                <a:latin typeface="Montserrat"/>
              </a:rPr>
              <a:t>Enrollment vs. Market Penetration</a:t>
            </a:r>
          </a:p>
          <a:p>
            <a:pPr algn="ctr"/>
            <a:r>
              <a:rPr lang="en-US" sz="2500">
                <a:solidFill>
                  <a:srgbClr val="1D1D1D"/>
                </a:solidFill>
                <a:latin typeface="Montserrat"/>
              </a:rPr>
              <a:t>What's the Difference?</a:t>
            </a:r>
          </a:p>
        </p:txBody>
      </p:sp>
      <p:sp>
        <p:nvSpPr>
          <p:cNvPr id="31" name="TextBox 30">
            <a:extLst>
              <a:ext uri="{FF2B5EF4-FFF2-40B4-BE49-F238E27FC236}">
                <a16:creationId xmlns:a16="http://schemas.microsoft.com/office/drawing/2014/main" id="{DABF53EF-3F09-1FB0-3091-E537DDB83955}"/>
              </a:ext>
            </a:extLst>
          </p:cNvPr>
          <p:cNvSpPr txBox="1"/>
          <p:nvPr/>
        </p:nvSpPr>
        <p:spPr>
          <a:xfrm>
            <a:off x="902064" y="2600653"/>
            <a:ext cx="2860103" cy="2123658"/>
          </a:xfrm>
          <a:prstGeom prst="rect">
            <a:avLst/>
          </a:prstGeom>
          <a:noFill/>
        </p:spPr>
        <p:txBody>
          <a:bodyPr wrap="square" lIns="91440" tIns="45720" rIns="91440" bIns="45720" rtlCol="0" anchor="t">
            <a:spAutoFit/>
          </a:bodyPr>
          <a:lstStyle/>
          <a:p>
            <a:r>
              <a:rPr lang="en-US" sz="1100" b="1">
                <a:solidFill>
                  <a:srgbClr val="00ABEE"/>
                </a:solidFill>
                <a:latin typeface="Montserrat"/>
              </a:rPr>
              <a:t>Market Penetration</a:t>
            </a:r>
          </a:p>
          <a:p>
            <a:r>
              <a:rPr lang="en-US" sz="1100" b="1">
                <a:solidFill>
                  <a:schemeClr val="bg2"/>
                </a:solidFill>
                <a:latin typeface="Avenir Next LT Pro"/>
              </a:rPr>
              <a:t>Definition</a:t>
            </a:r>
          </a:p>
          <a:p>
            <a:r>
              <a:rPr lang="en-US" sz="1100">
                <a:solidFill>
                  <a:schemeClr val="bg2"/>
                </a:solidFill>
                <a:latin typeface="Avenir Next LT Pro"/>
              </a:rPr>
              <a:t>The percentage of eligible individuals in a market who are currently enrolled</a:t>
            </a:r>
            <a:endParaRPr lang="en-US" sz="1100" b="1">
              <a:solidFill>
                <a:schemeClr val="bg2"/>
              </a:solidFill>
              <a:latin typeface="Avenir Next LT Pro"/>
            </a:endParaRPr>
          </a:p>
          <a:p>
            <a:endParaRPr lang="en-US" sz="1100">
              <a:solidFill>
                <a:schemeClr val="bg2"/>
              </a:solidFill>
              <a:latin typeface="Avenir Next LT Pro"/>
            </a:endParaRPr>
          </a:p>
          <a:p>
            <a:r>
              <a:rPr lang="en-US" sz="1100" b="1">
                <a:solidFill>
                  <a:schemeClr val="bg2"/>
                </a:solidFill>
                <a:latin typeface="Avenir Next LT Pro"/>
              </a:rPr>
              <a:t>Formula</a:t>
            </a:r>
          </a:p>
          <a:p>
            <a:r>
              <a:rPr lang="en-US" sz="1100" u="sng">
                <a:solidFill>
                  <a:schemeClr val="bg2"/>
                </a:solidFill>
                <a:latin typeface="Avenir Next LT Pro"/>
              </a:rPr>
              <a:t>Enrolled Population</a:t>
            </a:r>
          </a:p>
          <a:p>
            <a:r>
              <a:rPr lang="en-US" sz="1100">
                <a:solidFill>
                  <a:schemeClr val="bg2"/>
                </a:solidFill>
                <a:latin typeface="Avenir Next LT Pro"/>
              </a:rPr>
              <a:t>Eligible Population</a:t>
            </a:r>
          </a:p>
          <a:p>
            <a:endParaRPr lang="en-US" sz="1100" b="1">
              <a:solidFill>
                <a:schemeClr val="bg2"/>
              </a:solidFill>
              <a:latin typeface="Avenir Next LT Pro"/>
            </a:endParaRPr>
          </a:p>
          <a:p>
            <a:r>
              <a:rPr lang="en-US" sz="1100" b="1">
                <a:solidFill>
                  <a:schemeClr val="bg2"/>
                </a:solidFill>
                <a:latin typeface="Avenir Next LT Pro"/>
              </a:rPr>
              <a:t>Example</a:t>
            </a:r>
            <a:endParaRPr lang="en-US">
              <a:solidFill>
                <a:schemeClr val="bg2"/>
              </a:solidFill>
            </a:endParaRPr>
          </a:p>
          <a:p>
            <a:r>
              <a:rPr lang="en-US" sz="1100">
                <a:solidFill>
                  <a:schemeClr val="bg2"/>
                </a:solidFill>
                <a:latin typeface="Avenir Next LT Pro"/>
              </a:rPr>
              <a:t>950,000 enrolled out of 4.8 million eligible = 16.2% market penetration</a:t>
            </a:r>
          </a:p>
        </p:txBody>
      </p:sp>
      <p:sp>
        <p:nvSpPr>
          <p:cNvPr id="34" name="TextBox 33">
            <a:extLst>
              <a:ext uri="{FF2B5EF4-FFF2-40B4-BE49-F238E27FC236}">
                <a16:creationId xmlns:a16="http://schemas.microsoft.com/office/drawing/2014/main" id="{E58F417F-5835-8071-A011-7E0846D3A3C3}"/>
              </a:ext>
            </a:extLst>
          </p:cNvPr>
          <p:cNvSpPr txBox="1"/>
          <p:nvPr/>
        </p:nvSpPr>
        <p:spPr>
          <a:xfrm>
            <a:off x="904657" y="1113781"/>
            <a:ext cx="2871407" cy="1277273"/>
          </a:xfrm>
          <a:prstGeom prst="rect">
            <a:avLst/>
          </a:prstGeom>
          <a:noFill/>
        </p:spPr>
        <p:txBody>
          <a:bodyPr wrap="square" lIns="91440" tIns="45720" rIns="91440" bIns="45720" rtlCol="0" anchor="t">
            <a:spAutoFit/>
          </a:bodyPr>
          <a:lstStyle/>
          <a:p>
            <a:r>
              <a:rPr lang="en-US" sz="1100" b="1">
                <a:solidFill>
                  <a:srgbClr val="00ABEE"/>
                </a:solidFill>
                <a:latin typeface="Montserrat"/>
              </a:rPr>
              <a:t>Enrollment</a:t>
            </a:r>
            <a:endParaRPr lang="en-US">
              <a:latin typeface="Montserrat"/>
            </a:endParaRPr>
          </a:p>
          <a:p>
            <a:r>
              <a:rPr lang="en-US" sz="1100" b="1">
                <a:solidFill>
                  <a:schemeClr val="bg2"/>
                </a:solidFill>
                <a:latin typeface="Avenir Next LT Pro"/>
              </a:rPr>
              <a:t>Definition</a:t>
            </a:r>
          </a:p>
          <a:p>
            <a:r>
              <a:rPr lang="en-US" sz="1100">
                <a:solidFill>
                  <a:schemeClr val="bg2"/>
                </a:solidFill>
                <a:latin typeface="Avenir Next LT Pro"/>
              </a:rPr>
              <a:t>The number of people actually enrolled in a specific plan or with a provider</a:t>
            </a:r>
            <a:endParaRPr lang="en-US">
              <a:solidFill>
                <a:schemeClr val="bg2"/>
              </a:solidFill>
            </a:endParaRPr>
          </a:p>
          <a:p>
            <a:endParaRPr lang="en-US" sz="1100">
              <a:solidFill>
                <a:schemeClr val="bg2"/>
              </a:solidFill>
              <a:latin typeface="Avenir Next LT Pro"/>
            </a:endParaRPr>
          </a:p>
          <a:p>
            <a:r>
              <a:rPr lang="en-US" sz="1100" b="1">
                <a:solidFill>
                  <a:schemeClr val="bg2"/>
                </a:solidFill>
                <a:latin typeface="Avenir Next LT Pro"/>
              </a:rPr>
              <a:t>Example</a:t>
            </a:r>
          </a:p>
          <a:p>
            <a:r>
              <a:rPr lang="en-US" sz="1100">
                <a:solidFill>
                  <a:schemeClr val="bg2"/>
                </a:solidFill>
                <a:latin typeface="Avenir Next LT Pro"/>
              </a:rPr>
              <a:t>950,000 people enrolled in a plan</a:t>
            </a:r>
          </a:p>
        </p:txBody>
      </p:sp>
      <p:grpSp>
        <p:nvGrpSpPr>
          <p:cNvPr id="40" name="Group 39">
            <a:extLst>
              <a:ext uri="{FF2B5EF4-FFF2-40B4-BE49-F238E27FC236}">
                <a16:creationId xmlns:a16="http://schemas.microsoft.com/office/drawing/2014/main" id="{CC92C3C9-8D52-329E-3F69-A02615DA67D2}"/>
              </a:ext>
            </a:extLst>
          </p:cNvPr>
          <p:cNvGrpSpPr/>
          <p:nvPr/>
        </p:nvGrpSpPr>
        <p:grpSpPr>
          <a:xfrm>
            <a:off x="0" y="4800600"/>
            <a:ext cx="9144000" cy="348981"/>
            <a:chOff x="0" y="4800600"/>
            <a:chExt cx="9144000" cy="348981"/>
          </a:xfrm>
        </p:grpSpPr>
        <p:sp>
          <p:nvSpPr>
            <p:cNvPr id="37" name="Rectangle 36">
              <a:extLst>
                <a:ext uri="{FF2B5EF4-FFF2-40B4-BE49-F238E27FC236}">
                  <a16:creationId xmlns:a16="http://schemas.microsoft.com/office/drawing/2014/main" id="{BD9628F9-6E8D-2250-65DE-D2EF13579CE2}"/>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Louisiana State University, PNG, Symbol, History, Meaning">
              <a:extLst>
                <a:ext uri="{FF2B5EF4-FFF2-40B4-BE49-F238E27FC236}">
                  <a16:creationId xmlns:a16="http://schemas.microsoft.com/office/drawing/2014/main" id="{38EDB861-4548-6373-18F2-6F5C5225C772}"/>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EB986D32-E94E-638E-103E-F487ABE63D52}"/>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13</a:t>
              </a:r>
              <a:endParaRPr lang="en-US" sz="1100">
                <a:solidFill>
                  <a:schemeClr val="bg1"/>
                </a:solidFill>
                <a:latin typeface="Avenir Next LT Pro" panose="020B0504020202020204" pitchFamily="34" charset="0"/>
              </a:endParaRPr>
            </a:p>
          </p:txBody>
        </p:sp>
      </p:grpSp>
      <p:pic>
        <p:nvPicPr>
          <p:cNvPr id="43" name="Picture 42">
            <a:extLst>
              <a:ext uri="{FF2B5EF4-FFF2-40B4-BE49-F238E27FC236}">
                <a16:creationId xmlns:a16="http://schemas.microsoft.com/office/drawing/2014/main" id="{ABC8BB17-3210-31DF-1F56-E9A31BBD741E}"/>
              </a:ext>
            </a:extLst>
          </p:cNvPr>
          <p:cNvPicPr>
            <a:picLocks noChangeAspect="1"/>
          </p:cNvPicPr>
          <p:nvPr/>
        </p:nvPicPr>
        <p:blipFill>
          <a:blip r:embed="rId4"/>
          <a:stretch>
            <a:fillRect/>
          </a:stretch>
        </p:blipFill>
        <p:spPr>
          <a:xfrm>
            <a:off x="147666" y="1113826"/>
            <a:ext cx="752475" cy="752475"/>
          </a:xfrm>
          <a:prstGeom prst="rect">
            <a:avLst/>
          </a:prstGeom>
        </p:spPr>
      </p:pic>
      <p:pic>
        <p:nvPicPr>
          <p:cNvPr id="44" name="Picture 43">
            <a:extLst>
              <a:ext uri="{FF2B5EF4-FFF2-40B4-BE49-F238E27FC236}">
                <a16:creationId xmlns:a16="http://schemas.microsoft.com/office/drawing/2014/main" id="{4B6F18CF-D167-79E3-C523-06443D90BC12}"/>
              </a:ext>
            </a:extLst>
          </p:cNvPr>
          <p:cNvPicPr>
            <a:picLocks noChangeAspect="1"/>
          </p:cNvPicPr>
          <p:nvPr/>
        </p:nvPicPr>
        <p:blipFill>
          <a:blip r:embed="rId5"/>
          <a:stretch>
            <a:fillRect/>
          </a:stretch>
        </p:blipFill>
        <p:spPr>
          <a:xfrm>
            <a:off x="123641" y="2602988"/>
            <a:ext cx="723900" cy="733425"/>
          </a:xfrm>
          <a:prstGeom prst="rect">
            <a:avLst/>
          </a:prstGeom>
        </p:spPr>
      </p:pic>
      <p:sp>
        <p:nvSpPr>
          <p:cNvPr id="45" name="TextBox 44">
            <a:extLst>
              <a:ext uri="{FF2B5EF4-FFF2-40B4-BE49-F238E27FC236}">
                <a16:creationId xmlns:a16="http://schemas.microsoft.com/office/drawing/2014/main" id="{4DA38219-2BB4-B447-C925-2ECE1CDA1F95}"/>
              </a:ext>
            </a:extLst>
          </p:cNvPr>
          <p:cNvSpPr txBox="1"/>
          <p:nvPr/>
        </p:nvSpPr>
        <p:spPr>
          <a:xfrm>
            <a:off x="2332573" y="3633275"/>
            <a:ext cx="621126" cy="261610"/>
          </a:xfrm>
          <a:prstGeom prst="rect">
            <a:avLst/>
          </a:prstGeom>
          <a:noFill/>
        </p:spPr>
        <p:txBody>
          <a:bodyPr wrap="square" lIns="91440" tIns="45720" rIns="91440" bIns="45720" rtlCol="0" anchor="t">
            <a:spAutoFit/>
          </a:bodyPr>
          <a:lstStyle/>
          <a:p>
            <a:r>
              <a:rPr lang="en-US" sz="1100">
                <a:solidFill>
                  <a:schemeClr val="bg2"/>
                </a:solidFill>
                <a:latin typeface="Avenir Next LT Pro"/>
              </a:rPr>
              <a:t>x 100</a:t>
            </a:r>
            <a:endParaRPr lang="en-US">
              <a:solidFill>
                <a:schemeClr val="bg2"/>
              </a:solidFill>
            </a:endParaRPr>
          </a:p>
        </p:txBody>
      </p:sp>
      <p:grpSp>
        <p:nvGrpSpPr>
          <p:cNvPr id="10" name="Group 9">
            <a:extLst>
              <a:ext uri="{FF2B5EF4-FFF2-40B4-BE49-F238E27FC236}">
                <a16:creationId xmlns:a16="http://schemas.microsoft.com/office/drawing/2014/main" id="{0C67D99F-3C7D-F23E-C9E1-EDF6616EA412}"/>
              </a:ext>
            </a:extLst>
          </p:cNvPr>
          <p:cNvGrpSpPr/>
          <p:nvPr/>
        </p:nvGrpSpPr>
        <p:grpSpPr>
          <a:xfrm>
            <a:off x="3829098" y="4222320"/>
            <a:ext cx="5235882" cy="517924"/>
            <a:chOff x="428868" y="3872178"/>
            <a:chExt cx="5235882" cy="517924"/>
          </a:xfrm>
        </p:grpSpPr>
        <p:sp>
          <p:nvSpPr>
            <p:cNvPr id="5" name="TextBox 4">
              <a:extLst>
                <a:ext uri="{FF2B5EF4-FFF2-40B4-BE49-F238E27FC236}">
                  <a16:creationId xmlns:a16="http://schemas.microsoft.com/office/drawing/2014/main" id="{1D8D5B51-B5B3-4DA1-5449-9C832D5286E7}"/>
                </a:ext>
              </a:extLst>
            </p:cNvPr>
            <p:cNvSpPr txBox="1"/>
            <p:nvPr/>
          </p:nvSpPr>
          <p:spPr>
            <a:xfrm>
              <a:off x="2271913" y="3881189"/>
              <a:ext cx="33928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venir Next LT Pro"/>
                </a:rPr>
                <a:t>✔ </a:t>
              </a:r>
              <a:r>
                <a:rPr lang="en-US" sz="1200" b="1">
                  <a:latin typeface="Avenir Next LT Pro"/>
                </a:rPr>
                <a:t>Enrollment </a:t>
              </a:r>
              <a:r>
                <a:rPr lang="en-US" sz="1200">
                  <a:latin typeface="Avenir Next LT Pro"/>
                </a:rPr>
                <a:t>shows volume</a:t>
              </a:r>
              <a:endParaRPr lang="en-US" sz="1200">
                <a:latin typeface="Avenir Next LT Pro" panose="020B0504020202020204" pitchFamily="34" charset="0"/>
              </a:endParaRPr>
            </a:p>
            <a:p>
              <a:r>
                <a:rPr lang="en-US" sz="1200">
                  <a:latin typeface="Avenir Next LT Pro"/>
                </a:rPr>
                <a:t>✔ </a:t>
              </a:r>
              <a:r>
                <a:rPr lang="en-US" sz="1200" b="1">
                  <a:latin typeface="Avenir Next LT Pro"/>
                </a:rPr>
                <a:t>Market Penetration </a:t>
              </a:r>
              <a:r>
                <a:rPr lang="en-US" sz="1200">
                  <a:latin typeface="Avenir Next LT Pro"/>
                </a:rPr>
                <a:t>shows reach or share</a:t>
              </a:r>
              <a:endParaRPr lang="en-US" sz="1200">
                <a:latin typeface="Avenir Next LT Pro" panose="020B0504020202020204" pitchFamily="34" charset="0"/>
              </a:endParaRPr>
            </a:p>
          </p:txBody>
        </p:sp>
        <p:sp>
          <p:nvSpPr>
            <p:cNvPr id="7" name="Rectangle 6">
              <a:extLst>
                <a:ext uri="{FF2B5EF4-FFF2-40B4-BE49-F238E27FC236}">
                  <a16:creationId xmlns:a16="http://schemas.microsoft.com/office/drawing/2014/main" id="{312FD748-D072-8E8D-6DB7-C91D9A7A6287}"/>
                </a:ext>
              </a:extLst>
            </p:cNvPr>
            <p:cNvSpPr/>
            <p:nvPr/>
          </p:nvSpPr>
          <p:spPr>
            <a:xfrm>
              <a:off x="428868" y="3872178"/>
              <a:ext cx="1813035" cy="517924"/>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Avenir Next LT Pro"/>
                </a:rPr>
                <a:t>Summary</a:t>
              </a:r>
            </a:p>
          </p:txBody>
        </p:sp>
      </p:grpSp>
      <p:pic>
        <p:nvPicPr>
          <p:cNvPr id="6" name="Picture 5" descr="A graph with blue bars and a line&#10;&#10;AI-generated content may be incorrect.">
            <a:extLst>
              <a:ext uri="{FF2B5EF4-FFF2-40B4-BE49-F238E27FC236}">
                <a16:creationId xmlns:a16="http://schemas.microsoft.com/office/drawing/2014/main" id="{3A116F9D-A446-339E-4A4E-B24CA3EC9D5F}"/>
              </a:ext>
            </a:extLst>
          </p:cNvPr>
          <p:cNvPicPr>
            <a:picLocks noChangeAspect="1"/>
          </p:cNvPicPr>
          <p:nvPr/>
        </p:nvPicPr>
        <p:blipFill>
          <a:blip r:embed="rId6"/>
          <a:stretch>
            <a:fillRect/>
          </a:stretch>
        </p:blipFill>
        <p:spPr>
          <a:xfrm>
            <a:off x="3878675" y="1135169"/>
            <a:ext cx="5128799" cy="2935789"/>
          </a:xfrm>
          <a:prstGeom prst="rect">
            <a:avLst/>
          </a:prstGeom>
          <a:ln w="12700">
            <a:solidFill>
              <a:srgbClr val="4472C4"/>
            </a:solidFill>
          </a:ln>
        </p:spPr>
      </p:pic>
      <p:cxnSp>
        <p:nvCxnSpPr>
          <p:cNvPr id="3" name="Straight Arrow Connector 2">
            <a:extLst>
              <a:ext uri="{FF2B5EF4-FFF2-40B4-BE49-F238E27FC236}">
                <a16:creationId xmlns:a16="http://schemas.microsoft.com/office/drawing/2014/main" id="{8093653F-DBDD-BB5D-5A48-0EB4BEFB550C}"/>
              </a:ext>
            </a:extLst>
          </p:cNvPr>
          <p:cNvCxnSpPr/>
          <p:nvPr/>
        </p:nvCxnSpPr>
        <p:spPr>
          <a:xfrm flipH="1">
            <a:off x="7348529" y="2399912"/>
            <a:ext cx="395811" cy="42020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 name="Straight Arrow Connector 3">
            <a:extLst>
              <a:ext uri="{FF2B5EF4-FFF2-40B4-BE49-F238E27FC236}">
                <a16:creationId xmlns:a16="http://schemas.microsoft.com/office/drawing/2014/main" id="{44D6A1B4-9F83-BF47-FDDA-00E578ED5E87}"/>
              </a:ext>
            </a:extLst>
          </p:cNvPr>
          <p:cNvCxnSpPr>
            <a:cxnSpLocks/>
          </p:cNvCxnSpPr>
          <p:nvPr/>
        </p:nvCxnSpPr>
        <p:spPr>
          <a:xfrm flipH="1">
            <a:off x="7398535" y="2407055"/>
            <a:ext cx="417243" cy="12131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7851D93E-3C03-3E68-554E-C8272EB961A2}"/>
              </a:ext>
            </a:extLst>
          </p:cNvPr>
          <p:cNvSpPr txBox="1"/>
          <p:nvPr/>
        </p:nvSpPr>
        <p:spPr>
          <a:xfrm>
            <a:off x="6738549" y="1792053"/>
            <a:ext cx="1905168" cy="60016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Avenir Next LT Pro Light"/>
              </a:rPr>
              <a:t>Low enrollment compared to other states, but a high market penetration in NM</a:t>
            </a:r>
          </a:p>
        </p:txBody>
      </p:sp>
    </p:spTree>
    <p:extLst>
      <p:ext uri="{BB962C8B-B14F-4D97-AF65-F5344CB8AC3E}">
        <p14:creationId xmlns:p14="http://schemas.microsoft.com/office/powerpoint/2010/main" val="146854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1AFAD1D6-79BB-83C6-3B46-BAC8BF45BA5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0067FEE-D08C-B586-21D5-812EA0257F51}"/>
              </a:ext>
            </a:extLst>
          </p:cNvPr>
          <p:cNvPicPr>
            <a:picLocks noChangeAspect="1"/>
          </p:cNvPicPr>
          <p:nvPr/>
        </p:nvPicPr>
        <p:blipFill>
          <a:blip r:embed="rId3"/>
          <a:stretch>
            <a:fillRect/>
          </a:stretch>
        </p:blipFill>
        <p:spPr>
          <a:xfrm>
            <a:off x="913769" y="567419"/>
            <a:ext cx="7417759" cy="4232305"/>
          </a:xfrm>
          <a:prstGeom prst="rect">
            <a:avLst/>
          </a:prstGeom>
        </p:spPr>
      </p:pic>
      <p:grpSp>
        <p:nvGrpSpPr>
          <p:cNvPr id="2" name="Group 1">
            <a:extLst>
              <a:ext uri="{FF2B5EF4-FFF2-40B4-BE49-F238E27FC236}">
                <a16:creationId xmlns:a16="http://schemas.microsoft.com/office/drawing/2014/main" id="{EFAFFE1E-CF9D-12E5-218B-A974029F623E}"/>
              </a:ext>
            </a:extLst>
          </p:cNvPr>
          <p:cNvGrpSpPr/>
          <p:nvPr/>
        </p:nvGrpSpPr>
        <p:grpSpPr>
          <a:xfrm>
            <a:off x="0" y="4800600"/>
            <a:ext cx="9144000" cy="348981"/>
            <a:chOff x="0" y="4800600"/>
            <a:chExt cx="9144000" cy="348981"/>
          </a:xfrm>
        </p:grpSpPr>
        <p:sp>
          <p:nvSpPr>
            <p:cNvPr id="3" name="Rectangle 2">
              <a:extLst>
                <a:ext uri="{FF2B5EF4-FFF2-40B4-BE49-F238E27FC236}">
                  <a16:creationId xmlns:a16="http://schemas.microsoft.com/office/drawing/2014/main" id="{05721AE6-4F45-BF6F-B35A-E12C3A490557}"/>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uisiana State University, PNG, Symbol, History, Meaning">
              <a:extLst>
                <a:ext uri="{FF2B5EF4-FFF2-40B4-BE49-F238E27FC236}">
                  <a16:creationId xmlns:a16="http://schemas.microsoft.com/office/drawing/2014/main" id="{FF3BBB77-C4B3-ED16-3E1C-D56E3647CFC7}"/>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7C61FE2-FD89-1322-D81D-6EF29AD136B9}"/>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14</a:t>
              </a:r>
              <a:endParaRPr lang="en-US" sz="1100">
                <a:solidFill>
                  <a:srgbClr val="ECECEC"/>
                </a:solidFill>
                <a:latin typeface="Avenir Next LT Pro" panose="020B0504020202020204" pitchFamily="34" charset="0"/>
              </a:endParaRPr>
            </a:p>
          </p:txBody>
        </p:sp>
      </p:grpSp>
      <p:sp>
        <p:nvSpPr>
          <p:cNvPr id="8" name="Rectangle 7">
            <a:extLst>
              <a:ext uri="{FF2B5EF4-FFF2-40B4-BE49-F238E27FC236}">
                <a16:creationId xmlns:a16="http://schemas.microsoft.com/office/drawing/2014/main" id="{809A4582-016D-8933-4B7C-C09C2C37AFCF}"/>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0EB28F9-2D52-59F5-48B2-D38F13E350D7}"/>
              </a:ext>
            </a:extLst>
          </p:cNvPr>
          <p:cNvSpPr txBox="1">
            <a:spLocks/>
          </p:cNvSpPr>
          <p:nvPr/>
        </p:nvSpPr>
        <p:spPr>
          <a:xfrm>
            <a:off x="15766" y="39791"/>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Big Cities, Big Enrollment Opportunities</a:t>
            </a:r>
            <a:endParaRPr lang="en-US">
              <a:solidFill>
                <a:schemeClr val="accent1"/>
              </a:solidFill>
            </a:endParaRPr>
          </a:p>
        </p:txBody>
      </p:sp>
      <p:sp>
        <p:nvSpPr>
          <p:cNvPr id="11" name="Rectangle 10">
            <a:extLst>
              <a:ext uri="{FF2B5EF4-FFF2-40B4-BE49-F238E27FC236}">
                <a16:creationId xmlns:a16="http://schemas.microsoft.com/office/drawing/2014/main" id="{D071F2C8-C44B-8804-4310-6873AF0D21EE}"/>
              </a:ext>
            </a:extLst>
          </p:cNvPr>
          <p:cNvSpPr/>
          <p:nvPr/>
        </p:nvSpPr>
        <p:spPr>
          <a:xfrm>
            <a:off x="85062" y="654624"/>
            <a:ext cx="2560320" cy="3200400"/>
          </a:xfrm>
          <a:prstGeom prst="rect">
            <a:avLst/>
          </a:prstGeo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0" rIns="457200" bIns="45720" numCol="1" spcCol="0" rtlCol="0" fromWordArt="0" anchor="ctr" anchorCtr="0" forceAA="0" compatLnSpc="1">
            <a:prstTxWarp prst="textNoShape">
              <a:avLst/>
            </a:prstTxWarp>
            <a:noAutofit/>
          </a:bodyPr>
          <a:lstStyle/>
          <a:p>
            <a:r>
              <a:rPr lang="en-US" sz="1200" b="1" dirty="0">
                <a:solidFill>
                  <a:srgbClr val="003768"/>
                </a:solidFill>
                <a:latin typeface="Montserrat"/>
                <a:cs typeface="Arial"/>
              </a:rPr>
              <a:t>Highest enrollment and market penetration rates coincide with counties and cities with the largest populations</a:t>
            </a:r>
            <a:r>
              <a:rPr lang="en-US" sz="1200" dirty="0">
                <a:solidFill>
                  <a:srgbClr val="003768"/>
                </a:solidFill>
                <a:latin typeface="Montserrat"/>
                <a:cs typeface="Arial"/>
              </a:rPr>
              <a:t>:</a:t>
            </a:r>
            <a:endParaRPr lang="en-US" sz="1200" dirty="0">
              <a:cs typeface="Arial"/>
            </a:endParaRPr>
          </a:p>
          <a:p>
            <a:pPr algn="ctr"/>
            <a:endParaRPr lang="en-US" sz="1200" b="1" dirty="0">
              <a:solidFill>
                <a:srgbClr val="003768"/>
              </a:solidFill>
              <a:cs typeface="Arial"/>
            </a:endParaRPr>
          </a:p>
          <a:p>
            <a:pPr marL="285750" indent="-285750">
              <a:buFont typeface="Wingdings"/>
              <a:buChar char="ü"/>
            </a:pPr>
            <a:r>
              <a:rPr lang="en-US" sz="1200" dirty="0">
                <a:solidFill>
                  <a:srgbClr val="003768"/>
                </a:solidFill>
                <a:latin typeface="Avenir Next LT Pro"/>
                <a:cs typeface="Arial"/>
              </a:rPr>
              <a:t>Chicago, IL</a:t>
            </a:r>
          </a:p>
          <a:p>
            <a:pPr marL="285750" indent="-285750">
              <a:buFont typeface="Wingdings"/>
              <a:buChar char="ü"/>
            </a:pPr>
            <a:r>
              <a:rPr lang="en-US" sz="1200" dirty="0">
                <a:solidFill>
                  <a:srgbClr val="003768"/>
                </a:solidFill>
                <a:latin typeface="Avenir Next LT Pro"/>
                <a:cs typeface="Arial"/>
              </a:rPr>
              <a:t>Houston, TX</a:t>
            </a:r>
          </a:p>
          <a:p>
            <a:pPr marL="285750" indent="-285750">
              <a:buFont typeface="Wingdings"/>
              <a:buChar char="ü"/>
            </a:pPr>
            <a:r>
              <a:rPr lang="en-US" sz="1200" dirty="0">
                <a:solidFill>
                  <a:srgbClr val="003768"/>
                </a:solidFill>
                <a:latin typeface="Avenir Next LT Pro"/>
                <a:cs typeface="Arial"/>
              </a:rPr>
              <a:t>Dallas, TX</a:t>
            </a:r>
          </a:p>
          <a:p>
            <a:pPr marL="285750" indent="-285750">
              <a:buFont typeface="Wingdings"/>
              <a:buChar char="ü"/>
            </a:pPr>
            <a:r>
              <a:rPr lang="en-US" sz="1200" dirty="0">
                <a:solidFill>
                  <a:srgbClr val="003768"/>
                </a:solidFill>
                <a:latin typeface="Avenir Next LT Pro"/>
                <a:cs typeface="Arial"/>
              </a:rPr>
              <a:t>Oklahoma City, OK</a:t>
            </a:r>
            <a:endParaRPr lang="en-US" dirty="0"/>
          </a:p>
          <a:p>
            <a:pPr marL="285750" indent="-285750">
              <a:buFont typeface="Wingdings"/>
              <a:buChar char="ü"/>
            </a:pPr>
            <a:r>
              <a:rPr lang="en-US" sz="1200" dirty="0">
                <a:solidFill>
                  <a:srgbClr val="003768"/>
                </a:solidFill>
                <a:latin typeface="Avenir Next LT Pro"/>
                <a:cs typeface="Arial"/>
              </a:rPr>
              <a:t>Albuquerque, NM</a:t>
            </a:r>
            <a:endParaRPr lang="en-US" dirty="0"/>
          </a:p>
          <a:p>
            <a:pPr marL="285750" indent="-285750">
              <a:buFont typeface="Wingdings"/>
              <a:buChar char="ü"/>
            </a:pPr>
            <a:r>
              <a:rPr lang="en-US" sz="1200" dirty="0">
                <a:solidFill>
                  <a:srgbClr val="003768"/>
                </a:solidFill>
                <a:latin typeface="Avenir Next LT Pro"/>
                <a:cs typeface="Arial"/>
              </a:rPr>
              <a:t>Billings, MT</a:t>
            </a:r>
            <a:endParaRPr lang="en-US" dirty="0"/>
          </a:p>
          <a:p>
            <a:pPr marL="285750" indent="-285750">
              <a:buFont typeface="Wingdings"/>
              <a:buChar char="ü"/>
            </a:pPr>
            <a:endParaRPr lang="en-US" sz="1200" dirty="0">
              <a:solidFill>
                <a:srgbClr val="003768"/>
              </a:solidFill>
              <a:latin typeface="Avenir Next LT Pro"/>
              <a:cs typeface="Arial"/>
            </a:endParaRPr>
          </a:p>
          <a:p>
            <a:endParaRPr lang="en-US" sz="1200" dirty="0">
              <a:solidFill>
                <a:srgbClr val="003768"/>
              </a:solidFill>
              <a:latin typeface="Avenir Next LT Pro"/>
              <a:cs typeface="Arial"/>
            </a:endParaRPr>
          </a:p>
        </p:txBody>
      </p:sp>
      <p:sp>
        <p:nvSpPr>
          <p:cNvPr id="7" name="Rectangle 6">
            <a:extLst>
              <a:ext uri="{FF2B5EF4-FFF2-40B4-BE49-F238E27FC236}">
                <a16:creationId xmlns:a16="http://schemas.microsoft.com/office/drawing/2014/main" id="{D9A7CC32-768F-A69E-78A8-538231CD8C41}"/>
              </a:ext>
            </a:extLst>
          </p:cNvPr>
          <p:cNvSpPr/>
          <p:nvPr/>
        </p:nvSpPr>
        <p:spPr>
          <a:xfrm>
            <a:off x="6522877" y="1508284"/>
            <a:ext cx="2560320" cy="3200400"/>
          </a:xfrm>
          <a:prstGeom prst="rect">
            <a:avLst/>
          </a:prstGeo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0" rIns="457200" bIns="45720" numCol="1" spcCol="0" rtlCol="0" fromWordArt="0" anchor="ctr" anchorCtr="0" forceAA="0" compatLnSpc="1">
            <a:prstTxWarp prst="textNoShape">
              <a:avLst/>
            </a:prstTxWarp>
            <a:noAutofit/>
          </a:bodyPr>
          <a:lstStyle/>
          <a:p>
            <a:r>
              <a:rPr lang="en-US" sz="1200" b="1" dirty="0">
                <a:solidFill>
                  <a:srgbClr val="003768"/>
                </a:solidFill>
                <a:latin typeface="Montserrat"/>
                <a:ea typeface="+mn-lt"/>
                <a:cs typeface="+mn-lt"/>
              </a:rPr>
              <a:t>What does this mean for HCSC? </a:t>
            </a:r>
            <a:endParaRPr lang="en-US" sz="1200" dirty="0">
              <a:solidFill>
                <a:srgbClr val="F6F5EC"/>
              </a:solidFill>
              <a:latin typeface="Montserrat"/>
              <a:ea typeface="+mn-lt"/>
              <a:cs typeface="+mn-lt"/>
            </a:endParaRPr>
          </a:p>
          <a:p>
            <a:endParaRPr lang="en-US" sz="1200" dirty="0">
              <a:solidFill>
                <a:srgbClr val="003768"/>
              </a:solidFill>
              <a:latin typeface="Avenir Next LT Pro Light"/>
              <a:ea typeface="+mn-lt"/>
              <a:cs typeface="+mn-lt"/>
            </a:endParaRPr>
          </a:p>
          <a:p>
            <a:r>
              <a:rPr lang="en-US" sz="1200" dirty="0">
                <a:solidFill>
                  <a:srgbClr val="003768"/>
                </a:solidFill>
                <a:latin typeface="Avenir Next LT Pro"/>
                <a:ea typeface="+mn-lt"/>
                <a:cs typeface="+mn-lt"/>
              </a:rPr>
              <a:t>Target outreach and tailor resources in high-impact areas.  </a:t>
            </a:r>
            <a:endParaRPr lang="en-US" sz="1200" dirty="0">
              <a:latin typeface="Avenir Next LT Pro"/>
              <a:cs typeface="Arial"/>
            </a:endParaRPr>
          </a:p>
          <a:p>
            <a:endParaRPr lang="en-US" sz="1200" dirty="0">
              <a:solidFill>
                <a:srgbClr val="003768"/>
              </a:solidFill>
              <a:latin typeface="Avenir Next LT Pro"/>
              <a:ea typeface="+mn-lt"/>
              <a:cs typeface="+mn-lt"/>
            </a:endParaRPr>
          </a:p>
          <a:p>
            <a:r>
              <a:rPr lang="en-US" sz="1200" dirty="0">
                <a:solidFill>
                  <a:srgbClr val="003768"/>
                </a:solidFill>
                <a:latin typeface="Avenir Next LT Pro"/>
                <a:ea typeface="+mn-lt"/>
                <a:cs typeface="+mn-lt"/>
              </a:rPr>
              <a:t>This framework shifts decision-making from reactive to proactive — </a:t>
            </a:r>
            <a:r>
              <a:rPr lang="en-US" sz="1200" b="1" dirty="0">
                <a:solidFill>
                  <a:srgbClr val="003768"/>
                </a:solidFill>
                <a:latin typeface="Avenir Next LT Pro"/>
                <a:ea typeface="+mn-lt"/>
                <a:cs typeface="+mn-lt"/>
              </a:rPr>
              <a:t>empowering smarter interventions in the right places</a:t>
            </a:r>
            <a:r>
              <a:rPr lang="en-US" sz="1200" dirty="0">
                <a:solidFill>
                  <a:srgbClr val="003768"/>
                </a:solidFill>
                <a:latin typeface="Avenir Next LT Pro"/>
                <a:ea typeface="+mn-lt"/>
                <a:cs typeface="+mn-lt"/>
              </a:rPr>
              <a:t>.</a:t>
            </a:r>
          </a:p>
          <a:p>
            <a:endParaRPr lang="en-US" sz="1200" dirty="0">
              <a:solidFill>
                <a:srgbClr val="003768"/>
              </a:solidFill>
              <a:latin typeface="Avenir Next LT Pro"/>
              <a:cs typeface="Arial"/>
            </a:endParaRPr>
          </a:p>
          <a:p>
            <a:endParaRPr lang="en-US" sz="1200" dirty="0">
              <a:solidFill>
                <a:srgbClr val="003768"/>
              </a:solidFill>
              <a:latin typeface="Avenir Next LT Pro Light"/>
              <a:cs typeface="Arial"/>
            </a:endParaRPr>
          </a:p>
        </p:txBody>
      </p:sp>
    </p:spTree>
    <p:extLst>
      <p:ext uri="{BB962C8B-B14F-4D97-AF65-F5344CB8AC3E}">
        <p14:creationId xmlns:p14="http://schemas.microsoft.com/office/powerpoint/2010/main" val="38947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A318B81-34A1-9001-3D59-78A9417CB11B}"/>
            </a:ext>
          </a:extLst>
        </p:cNvPr>
        <p:cNvGrpSpPr/>
        <p:nvPr/>
      </p:nvGrpSpPr>
      <p:grpSpPr>
        <a:xfrm>
          <a:off x="0" y="0"/>
          <a:ext cx="0" cy="0"/>
          <a:chOff x="0" y="0"/>
          <a:chExt cx="0" cy="0"/>
        </a:xfrm>
      </p:grpSpPr>
      <p:sp>
        <p:nvSpPr>
          <p:cNvPr id="12" name="Subtitle 2">
            <a:extLst>
              <a:ext uri="{FF2B5EF4-FFF2-40B4-BE49-F238E27FC236}">
                <a16:creationId xmlns:a16="http://schemas.microsoft.com/office/drawing/2014/main" id="{19DAE9A9-37BD-F363-7EA9-C0E964CE3043}"/>
              </a:ext>
            </a:extLst>
          </p:cNvPr>
          <p:cNvSpPr txBox="1">
            <a:spLocks/>
          </p:cNvSpPr>
          <p:nvPr/>
        </p:nvSpPr>
        <p:spPr>
          <a:xfrm>
            <a:off x="728076" y="689213"/>
            <a:ext cx="7696389" cy="169991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gn="ctr"/>
            <a:r>
              <a:rPr lang="en-US" sz="2800">
                <a:solidFill>
                  <a:schemeClr val="tx1"/>
                </a:solidFill>
                <a:latin typeface="Montserrat"/>
                <a:cs typeface="Segoe UI"/>
              </a:rPr>
              <a:t>Beyond market measures, we also need to understand enrollment barriers.</a:t>
            </a:r>
            <a:endParaRPr lang="en-US">
              <a:solidFill>
                <a:schemeClr val="tx1"/>
              </a:solidFill>
            </a:endParaRPr>
          </a:p>
          <a:p>
            <a:pPr marL="152400" algn="ctr"/>
            <a:endParaRPr lang="en-US" sz="1800">
              <a:solidFill>
                <a:schemeClr val="tx1"/>
              </a:solidFill>
              <a:latin typeface="Avenir Next LT Pro"/>
              <a:cs typeface="Segoe UI"/>
            </a:endParaRPr>
          </a:p>
          <a:p>
            <a:pPr marL="152400" algn="ctr"/>
            <a:r>
              <a:rPr lang="en-US" sz="1800">
                <a:solidFill>
                  <a:schemeClr val="tx1"/>
                </a:solidFill>
                <a:latin typeface="Avenir Next LT Pro"/>
                <a:cs typeface="Segoe UI"/>
              </a:rPr>
              <a:t>Looking deeper into </a:t>
            </a:r>
            <a:r>
              <a:rPr lang="en-US" sz="1800" b="1">
                <a:solidFill>
                  <a:schemeClr val="tx1"/>
                </a:solidFill>
                <a:latin typeface="Avenir Next LT Pro"/>
                <a:cs typeface="Segoe UI"/>
              </a:rPr>
              <a:t>why </a:t>
            </a:r>
            <a:r>
              <a:rPr lang="en-US" sz="1800">
                <a:solidFill>
                  <a:schemeClr val="tx1"/>
                </a:solidFill>
                <a:latin typeface="Avenir Next LT Pro"/>
                <a:cs typeface="Segoe UI"/>
              </a:rPr>
              <a:t>some </a:t>
            </a:r>
            <a:r>
              <a:rPr lang="en-US" sz="1800" b="1">
                <a:solidFill>
                  <a:schemeClr val="tx1"/>
                </a:solidFill>
                <a:latin typeface="Avenir Next LT Pro"/>
                <a:cs typeface="Segoe UI"/>
              </a:rPr>
              <a:t>communities remain under served</a:t>
            </a:r>
            <a:r>
              <a:rPr lang="en-US" sz="1800">
                <a:solidFill>
                  <a:schemeClr val="tx1"/>
                </a:solidFill>
                <a:latin typeface="Avenir Next LT Pro"/>
                <a:cs typeface="Segoe UI"/>
              </a:rPr>
              <a:t>.</a:t>
            </a:r>
            <a:endParaRPr lang="en-US" b="1">
              <a:solidFill>
                <a:schemeClr val="tx1"/>
              </a:solidFill>
              <a:latin typeface="Avenir Next LT Pro"/>
              <a:cs typeface="Segoe UI"/>
            </a:endParaRPr>
          </a:p>
        </p:txBody>
      </p:sp>
      <p:pic>
        <p:nvPicPr>
          <p:cNvPr id="16" name="Picture 15" descr="A blue map of the united states&#10;&#10;AI-generated content may be incorrect.">
            <a:extLst>
              <a:ext uri="{FF2B5EF4-FFF2-40B4-BE49-F238E27FC236}">
                <a16:creationId xmlns:a16="http://schemas.microsoft.com/office/drawing/2014/main" id="{6A38909C-E156-49AC-3028-8097CFF46AFF}"/>
              </a:ext>
            </a:extLst>
          </p:cNvPr>
          <p:cNvPicPr>
            <a:picLocks noChangeAspect="1"/>
          </p:cNvPicPr>
          <p:nvPr/>
        </p:nvPicPr>
        <p:blipFill>
          <a:blip r:embed="rId3"/>
          <a:stretch>
            <a:fillRect/>
          </a:stretch>
        </p:blipFill>
        <p:spPr>
          <a:xfrm>
            <a:off x="728352" y="2466634"/>
            <a:ext cx="1728789" cy="1728789"/>
          </a:xfrm>
          <a:prstGeom prst="rect">
            <a:avLst/>
          </a:prstGeom>
        </p:spPr>
      </p:pic>
      <p:sp>
        <p:nvSpPr>
          <p:cNvPr id="18" name="Subtitle 2">
            <a:extLst>
              <a:ext uri="{FF2B5EF4-FFF2-40B4-BE49-F238E27FC236}">
                <a16:creationId xmlns:a16="http://schemas.microsoft.com/office/drawing/2014/main" id="{BF3FB628-98A7-F06F-7086-E2550EE9800E}"/>
              </a:ext>
            </a:extLst>
          </p:cNvPr>
          <p:cNvSpPr txBox="1">
            <a:spLocks/>
          </p:cNvSpPr>
          <p:nvPr/>
        </p:nvSpPr>
        <p:spPr>
          <a:xfrm>
            <a:off x="2463041" y="2727536"/>
            <a:ext cx="4213077" cy="1235577"/>
          </a:xfrm>
          <a:prstGeom prst="rect">
            <a:avLst/>
          </a:prstGeom>
        </p:spPr>
        <p:txBody>
          <a:bodyPr lIns="91440" tIns="45720" rIns="91440" bIns="4572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gn="ctr"/>
            <a:r>
              <a:rPr lang="en-US" sz="1800">
                <a:solidFill>
                  <a:srgbClr val="1A36B4"/>
                </a:solidFill>
                <a:latin typeface="Avenir Next LT Pro"/>
                <a:cs typeface="Segoe UI"/>
              </a:rPr>
              <a:t>To make an impact in eligible populations, we have to understand the communities involved</a:t>
            </a:r>
            <a:endParaRPr lang="en-US">
              <a:solidFill>
                <a:srgbClr val="1A36B4"/>
              </a:solidFill>
            </a:endParaRPr>
          </a:p>
        </p:txBody>
      </p:sp>
      <p:pic>
        <p:nvPicPr>
          <p:cNvPr id="20" name="Picture 19" descr="A blue line drawing of a house with people inside&#10;&#10;AI-generated content may be incorrect.">
            <a:extLst>
              <a:ext uri="{FF2B5EF4-FFF2-40B4-BE49-F238E27FC236}">
                <a16:creationId xmlns:a16="http://schemas.microsoft.com/office/drawing/2014/main" id="{389A3177-240C-888B-A6C3-E1056A39E5D9}"/>
              </a:ext>
            </a:extLst>
          </p:cNvPr>
          <p:cNvPicPr>
            <a:picLocks noChangeAspect="1"/>
          </p:cNvPicPr>
          <p:nvPr/>
        </p:nvPicPr>
        <p:blipFill>
          <a:blip r:embed="rId4"/>
          <a:srcRect l="9910" t="27228" r="50267" b="21782"/>
          <a:stretch/>
        </p:blipFill>
        <p:spPr>
          <a:xfrm>
            <a:off x="7005534" y="2499764"/>
            <a:ext cx="1418549" cy="1697347"/>
          </a:xfrm>
          <a:prstGeom prst="rect">
            <a:avLst/>
          </a:prstGeom>
          <a:ln>
            <a:noFill/>
          </a:ln>
        </p:spPr>
      </p:pic>
      <p:grpSp>
        <p:nvGrpSpPr>
          <p:cNvPr id="7" name="Group 6">
            <a:extLst>
              <a:ext uri="{FF2B5EF4-FFF2-40B4-BE49-F238E27FC236}">
                <a16:creationId xmlns:a16="http://schemas.microsoft.com/office/drawing/2014/main" id="{9269946D-65E0-B1CE-694E-76EA956E38FA}"/>
              </a:ext>
            </a:extLst>
          </p:cNvPr>
          <p:cNvGrpSpPr/>
          <p:nvPr/>
        </p:nvGrpSpPr>
        <p:grpSpPr>
          <a:xfrm>
            <a:off x="103383" y="4807884"/>
            <a:ext cx="9040617" cy="341697"/>
            <a:chOff x="103383" y="4807884"/>
            <a:chExt cx="9040617" cy="341697"/>
          </a:xfrm>
        </p:grpSpPr>
        <p:pic>
          <p:nvPicPr>
            <p:cNvPr id="5" name="Picture 4" descr="Louisiana State University, PNG, Symbol, History, Meaning">
              <a:extLst>
                <a:ext uri="{FF2B5EF4-FFF2-40B4-BE49-F238E27FC236}">
                  <a16:creationId xmlns:a16="http://schemas.microsoft.com/office/drawing/2014/main" id="{988D0055-A139-D35B-5779-D6BDAEDD8100}"/>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B874551-DFD0-6313-D450-CEBB3B036B49}"/>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2"/>
                  </a:solidFill>
                  <a:latin typeface="Avenir Next LT Pro"/>
                </a:rPr>
                <a:t>15</a:t>
              </a:r>
              <a:endParaRPr lang="en-US"/>
            </a:p>
          </p:txBody>
        </p:sp>
      </p:grpSp>
    </p:spTree>
    <p:extLst>
      <p:ext uri="{BB962C8B-B14F-4D97-AF65-F5344CB8AC3E}">
        <p14:creationId xmlns:p14="http://schemas.microsoft.com/office/powerpoint/2010/main" val="667193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5C4B041D-0279-F052-DD16-E3F039EBE68A}"/>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09AB05E-E1ED-DE95-1407-BAD677CC4317}"/>
              </a:ext>
            </a:extLst>
          </p:cNvPr>
          <p:cNvGrpSpPr/>
          <p:nvPr/>
        </p:nvGrpSpPr>
        <p:grpSpPr>
          <a:xfrm>
            <a:off x="0" y="4800600"/>
            <a:ext cx="9144000" cy="348981"/>
            <a:chOff x="0" y="4800600"/>
            <a:chExt cx="9144000" cy="348981"/>
          </a:xfrm>
        </p:grpSpPr>
        <p:sp>
          <p:nvSpPr>
            <p:cNvPr id="12" name="Rectangle 11">
              <a:extLst>
                <a:ext uri="{FF2B5EF4-FFF2-40B4-BE49-F238E27FC236}">
                  <a16:creationId xmlns:a16="http://schemas.microsoft.com/office/drawing/2014/main" id="{F892C4F6-0426-BA81-0955-36281CA7D0B3}"/>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Louisiana State University, PNG, Symbol, History, Meaning">
              <a:extLst>
                <a:ext uri="{FF2B5EF4-FFF2-40B4-BE49-F238E27FC236}">
                  <a16:creationId xmlns:a16="http://schemas.microsoft.com/office/drawing/2014/main" id="{C4E176AC-D722-D5D8-C4BD-0917029C5CAE}"/>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6B9EBD81-6F14-1263-0AEA-7BC56ECDAFEF}"/>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16</a:t>
              </a:r>
              <a:endParaRPr lang="en-US" sz="1100">
                <a:solidFill>
                  <a:schemeClr val="bg1"/>
                </a:solidFill>
                <a:latin typeface="Avenir Next LT Pro" panose="020B0504020202020204" pitchFamily="34" charset="0"/>
              </a:endParaRPr>
            </a:p>
          </p:txBody>
        </p:sp>
      </p:grpSp>
      <p:sp>
        <p:nvSpPr>
          <p:cNvPr id="6" name="Title 1">
            <a:extLst>
              <a:ext uri="{FF2B5EF4-FFF2-40B4-BE49-F238E27FC236}">
                <a16:creationId xmlns:a16="http://schemas.microsoft.com/office/drawing/2014/main" id="{C018954B-E41D-3135-D44B-2B20BD648FA2}"/>
              </a:ext>
            </a:extLst>
          </p:cNvPr>
          <p:cNvSpPr>
            <a:spLocks noGrp="1"/>
          </p:cNvSpPr>
          <p:nvPr>
            <p:ph type="title"/>
          </p:nvPr>
        </p:nvSpPr>
        <p:spPr>
          <a:xfrm>
            <a:off x="311700" y="173563"/>
            <a:ext cx="8527743" cy="901312"/>
          </a:xfrm>
        </p:spPr>
        <p:txBody>
          <a:bodyPr/>
          <a:lstStyle/>
          <a:p>
            <a:pPr algn="ctr"/>
            <a:r>
              <a:rPr lang="en-US" sz="2400" b="0">
                <a:solidFill>
                  <a:schemeClr val="accent1"/>
                </a:solidFill>
                <a:latin typeface="Montserrat"/>
              </a:rPr>
              <a:t>Targeting Opportunity Areas Using </a:t>
            </a:r>
            <a:br>
              <a:rPr lang="en-US" sz="2400" b="0">
                <a:solidFill>
                  <a:schemeClr val="accent1"/>
                </a:solidFill>
                <a:latin typeface="Montserrat"/>
              </a:rPr>
            </a:br>
            <a:r>
              <a:rPr lang="en-US" sz="2400" b="0">
                <a:solidFill>
                  <a:schemeClr val="accent1"/>
                </a:solidFill>
                <a:latin typeface="Montserrat"/>
              </a:rPr>
              <a:t>Social Determinants of Health</a:t>
            </a:r>
            <a:endParaRPr lang="en-US" sz="3200" b="0">
              <a:solidFill>
                <a:schemeClr val="accent1"/>
              </a:solidFill>
              <a:latin typeface="Montserrat"/>
            </a:endParaRPr>
          </a:p>
        </p:txBody>
      </p:sp>
      <p:sp>
        <p:nvSpPr>
          <p:cNvPr id="10" name="Text Placeholder 6">
            <a:extLst>
              <a:ext uri="{FF2B5EF4-FFF2-40B4-BE49-F238E27FC236}">
                <a16:creationId xmlns:a16="http://schemas.microsoft.com/office/drawing/2014/main" id="{F480D505-D43B-F18B-EFE9-4E48A4E3E4C5}"/>
              </a:ext>
            </a:extLst>
          </p:cNvPr>
          <p:cNvSpPr>
            <a:spLocks noGrp="1"/>
          </p:cNvSpPr>
          <p:nvPr>
            <p:ph type="body" idx="1"/>
          </p:nvPr>
        </p:nvSpPr>
        <p:spPr>
          <a:xfrm>
            <a:off x="2719145" y="1345356"/>
            <a:ext cx="3704625" cy="2759175"/>
          </a:xfrm>
        </p:spPr>
        <p:txBody>
          <a:bodyPr/>
          <a:lstStyle/>
          <a:p>
            <a:pPr marL="139700" indent="0" algn="ctr">
              <a:buNone/>
            </a:pPr>
            <a:r>
              <a:rPr lang="en-US" sz="1400" b="1">
                <a:solidFill>
                  <a:schemeClr val="tx2">
                    <a:lumMod val="60000"/>
                    <a:lumOff val="40000"/>
                  </a:schemeClr>
                </a:solidFill>
                <a:latin typeface="Avenir Next LT Pro"/>
              </a:rPr>
              <a:t>20% Economic Hardship</a:t>
            </a:r>
            <a:br>
              <a:rPr lang="en-US" sz="1400" b="1">
                <a:latin typeface="Avenir Next LT Pro"/>
              </a:rPr>
            </a:br>
            <a:r>
              <a:rPr lang="en-US" sz="1400" b="1">
                <a:solidFill>
                  <a:schemeClr val="tx2">
                    <a:lumMod val="60000"/>
                    <a:lumOff val="40000"/>
                  </a:schemeClr>
                </a:solidFill>
                <a:latin typeface="Avenir Next LT Pro"/>
              </a:rPr>
              <a:t>+</a:t>
            </a:r>
            <a:endParaRPr lang="en-US" sz="1400" b="1">
              <a:solidFill>
                <a:schemeClr val="tx2">
                  <a:lumMod val="60000"/>
                  <a:lumOff val="40000"/>
                </a:schemeClr>
              </a:solidFill>
            </a:endParaRPr>
          </a:p>
          <a:p>
            <a:pPr marL="139700" indent="0" algn="ctr">
              <a:buNone/>
            </a:pPr>
            <a:r>
              <a:rPr lang="en-US" sz="1400" b="1">
                <a:solidFill>
                  <a:schemeClr val="tx2">
                    <a:lumMod val="60000"/>
                    <a:lumOff val="40000"/>
                  </a:schemeClr>
                </a:solidFill>
                <a:latin typeface="Avenir Next LT Pro"/>
              </a:rPr>
              <a:t>20% Employment Access </a:t>
            </a:r>
            <a:endParaRPr lang="en-US" sz="1400" b="1">
              <a:solidFill>
                <a:schemeClr val="tx2">
                  <a:lumMod val="60000"/>
                  <a:lumOff val="40000"/>
                </a:schemeClr>
              </a:solidFill>
            </a:endParaRPr>
          </a:p>
          <a:p>
            <a:pPr marL="139700" indent="0" algn="ctr">
              <a:buNone/>
            </a:pPr>
            <a:r>
              <a:rPr lang="en-US" sz="1400" b="1">
                <a:solidFill>
                  <a:schemeClr val="tx2">
                    <a:lumMod val="60000"/>
                    <a:lumOff val="40000"/>
                  </a:schemeClr>
                </a:solidFill>
                <a:latin typeface="Avenir Next LT Pro"/>
              </a:rPr>
              <a:t>+</a:t>
            </a:r>
          </a:p>
          <a:p>
            <a:pPr marL="139700" indent="0" algn="ctr">
              <a:buNone/>
            </a:pPr>
            <a:r>
              <a:rPr lang="en-US" sz="1400" b="1">
                <a:solidFill>
                  <a:schemeClr val="tx2">
                    <a:lumMod val="60000"/>
                    <a:lumOff val="40000"/>
                  </a:schemeClr>
                </a:solidFill>
                <a:latin typeface="Avenir Next LT Pro"/>
              </a:rPr>
              <a:t>20% Financial Security</a:t>
            </a:r>
            <a:br>
              <a:rPr lang="en-US" sz="1400" b="1">
                <a:latin typeface="Avenir Next LT Pro"/>
              </a:rPr>
            </a:br>
            <a:r>
              <a:rPr lang="en-US" sz="1400" b="1">
                <a:solidFill>
                  <a:schemeClr val="tx2">
                    <a:lumMod val="60000"/>
                    <a:lumOff val="40000"/>
                  </a:schemeClr>
                </a:solidFill>
                <a:latin typeface="Avenir Next LT Pro"/>
              </a:rPr>
              <a:t>+</a:t>
            </a:r>
          </a:p>
          <a:p>
            <a:pPr marL="139700" indent="0" algn="ctr">
              <a:buNone/>
            </a:pPr>
            <a:r>
              <a:rPr lang="en-US" sz="1400" b="1">
                <a:solidFill>
                  <a:schemeClr val="tx2">
                    <a:lumMod val="60000"/>
                    <a:lumOff val="40000"/>
                  </a:schemeClr>
                </a:solidFill>
                <a:latin typeface="Avenir Next LT Pro"/>
              </a:rPr>
              <a:t>15% Aging Needs</a:t>
            </a:r>
          </a:p>
          <a:p>
            <a:pPr marL="139700" indent="0" algn="ctr">
              <a:buNone/>
            </a:pPr>
            <a:r>
              <a:rPr lang="en-US" sz="1400" b="1">
                <a:solidFill>
                  <a:schemeClr val="tx2">
                    <a:lumMod val="60000"/>
                    <a:lumOff val="40000"/>
                  </a:schemeClr>
                </a:solidFill>
                <a:latin typeface="Avenir Next LT Pro"/>
              </a:rPr>
              <a:t>+</a:t>
            </a:r>
          </a:p>
          <a:p>
            <a:pPr marL="139700" indent="0" algn="ctr">
              <a:buNone/>
            </a:pPr>
            <a:r>
              <a:rPr lang="en-US" sz="1400" b="1">
                <a:solidFill>
                  <a:schemeClr val="tx2">
                    <a:lumMod val="60000"/>
                    <a:lumOff val="40000"/>
                  </a:schemeClr>
                </a:solidFill>
                <a:latin typeface="Avenir Next LT Pro"/>
              </a:rPr>
              <a:t>15% Housing Affordability</a:t>
            </a:r>
          </a:p>
          <a:p>
            <a:pPr marL="139700" indent="0" algn="ctr">
              <a:buNone/>
            </a:pPr>
            <a:r>
              <a:rPr lang="en-US" sz="1400" b="1">
                <a:solidFill>
                  <a:schemeClr val="tx2">
                    <a:lumMod val="60000"/>
                    <a:lumOff val="40000"/>
                  </a:schemeClr>
                </a:solidFill>
                <a:latin typeface="Avenir Next LT Pro"/>
              </a:rPr>
              <a:t>+</a:t>
            </a:r>
          </a:p>
          <a:p>
            <a:pPr marL="139700" indent="0" algn="ctr">
              <a:buNone/>
            </a:pPr>
            <a:r>
              <a:rPr lang="en-US" sz="1400" b="1">
                <a:solidFill>
                  <a:schemeClr val="tx2">
                    <a:lumMod val="60000"/>
                    <a:lumOff val="40000"/>
                  </a:schemeClr>
                </a:solidFill>
                <a:latin typeface="Avenir Next LT Pro"/>
              </a:rPr>
              <a:t>10% Digital Access</a:t>
            </a:r>
          </a:p>
          <a:p>
            <a:pPr marL="139700" indent="0" algn="ctr">
              <a:buNone/>
            </a:pPr>
            <a:r>
              <a:rPr lang="en-US" sz="1800" b="1">
                <a:solidFill>
                  <a:schemeClr val="accent1"/>
                </a:solidFill>
                <a:latin typeface="Avenir Next LT Pro"/>
              </a:rPr>
              <a:t>=</a:t>
            </a:r>
          </a:p>
          <a:p>
            <a:pPr marL="139700" indent="0" algn="ctr">
              <a:buNone/>
            </a:pPr>
            <a:r>
              <a:rPr lang="en-US" sz="1800" b="1">
                <a:solidFill>
                  <a:schemeClr val="accent1"/>
                </a:solidFill>
                <a:latin typeface="Avenir Next LT Pro"/>
              </a:rPr>
              <a:t>SDOH OPPORTUNITY SCORE</a:t>
            </a:r>
          </a:p>
          <a:p>
            <a:pPr marL="139700" indent="0" algn="ctr">
              <a:buNone/>
            </a:pPr>
            <a:endParaRPr lang="en-US" sz="1400" b="1">
              <a:solidFill>
                <a:schemeClr val="tx2">
                  <a:lumMod val="60000"/>
                  <a:lumOff val="40000"/>
                </a:schemeClr>
              </a:solidFill>
              <a:latin typeface="Avenir Next LT Pro"/>
            </a:endParaRPr>
          </a:p>
        </p:txBody>
      </p:sp>
      <p:sp>
        <p:nvSpPr>
          <p:cNvPr id="24" name="Rectangle 23">
            <a:extLst>
              <a:ext uri="{FF2B5EF4-FFF2-40B4-BE49-F238E27FC236}">
                <a16:creationId xmlns:a16="http://schemas.microsoft.com/office/drawing/2014/main" id="{54420DE7-9857-9147-27E4-2538D2E97A5F}"/>
              </a:ext>
            </a:extLst>
          </p:cNvPr>
          <p:cNvSpPr/>
          <p:nvPr/>
        </p:nvSpPr>
        <p:spPr>
          <a:xfrm>
            <a:off x="310320" y="1301116"/>
            <a:ext cx="2013109" cy="3204608"/>
          </a:xfrm>
          <a:prstGeom prst="rect">
            <a:avLst/>
          </a:prstGeo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noAutofit/>
          </a:bodyPr>
          <a:lstStyle/>
          <a:p>
            <a:r>
              <a:rPr lang="en-US" b="1">
                <a:solidFill>
                  <a:srgbClr val="003768"/>
                </a:solidFill>
                <a:latin typeface="Montserrat"/>
                <a:ea typeface="+mn-lt"/>
                <a:cs typeface="+mn-lt"/>
              </a:rPr>
              <a:t>What is the SDOH Opportunity Score? </a:t>
            </a:r>
            <a:endParaRPr lang="en-US">
              <a:solidFill>
                <a:srgbClr val="F6F5EC"/>
              </a:solidFill>
              <a:latin typeface="Arial"/>
              <a:ea typeface="+mn-lt"/>
              <a:cs typeface="+mn-lt"/>
            </a:endParaRPr>
          </a:p>
          <a:p>
            <a:endParaRPr lang="en-US" b="1">
              <a:solidFill>
                <a:srgbClr val="003768"/>
              </a:solidFill>
              <a:latin typeface="Montserrat"/>
              <a:ea typeface="+mn-lt"/>
              <a:cs typeface="+mn-lt"/>
            </a:endParaRPr>
          </a:p>
          <a:p>
            <a:r>
              <a:rPr lang="en-US" sz="1200">
                <a:solidFill>
                  <a:srgbClr val="003768"/>
                </a:solidFill>
                <a:latin typeface="Avenir Next LT Pro"/>
                <a:ea typeface="+mn-lt"/>
                <a:cs typeface="+mn-lt"/>
              </a:rPr>
              <a:t>A </a:t>
            </a:r>
            <a:r>
              <a:rPr lang="en-US" sz="1200" b="1">
                <a:solidFill>
                  <a:srgbClr val="003768"/>
                </a:solidFill>
                <a:latin typeface="Avenir Next LT Pro"/>
                <a:ea typeface="+mn-lt"/>
                <a:cs typeface="+mn-lt"/>
              </a:rPr>
              <a:t>weighted index</a:t>
            </a:r>
            <a:r>
              <a:rPr lang="en-US" sz="1200">
                <a:solidFill>
                  <a:srgbClr val="003768"/>
                </a:solidFill>
                <a:latin typeface="Avenir Next LT Pro"/>
                <a:ea typeface="+mn-lt"/>
                <a:cs typeface="+mn-lt"/>
              </a:rPr>
              <a:t> of crucial social and economic variables that allows the </a:t>
            </a:r>
            <a:r>
              <a:rPr lang="en-US" sz="1200" b="1">
                <a:solidFill>
                  <a:srgbClr val="003768"/>
                </a:solidFill>
                <a:latin typeface="Avenir Next LT Pro"/>
                <a:ea typeface="+mn-lt"/>
                <a:cs typeface="+mn-lt"/>
              </a:rPr>
              <a:t>prioritization of places with barriers to care</a:t>
            </a:r>
            <a:r>
              <a:rPr lang="en-US" sz="1200">
                <a:solidFill>
                  <a:srgbClr val="003768"/>
                </a:solidFill>
                <a:latin typeface="Avenir Next LT Pro"/>
                <a:ea typeface="+mn-lt"/>
                <a:cs typeface="+mn-lt"/>
              </a:rPr>
              <a:t> and poor outcomes</a:t>
            </a:r>
          </a:p>
        </p:txBody>
      </p:sp>
      <p:pic>
        <p:nvPicPr>
          <p:cNvPr id="25" name="Graphic 24" descr="Dollar with solid fill">
            <a:extLst>
              <a:ext uri="{FF2B5EF4-FFF2-40B4-BE49-F238E27FC236}">
                <a16:creationId xmlns:a16="http://schemas.microsoft.com/office/drawing/2014/main" id="{557FF106-893A-33DB-F751-2E1731E89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4525" y="1706880"/>
            <a:ext cx="457201" cy="457200"/>
          </a:xfrm>
          <a:prstGeom prst="rect">
            <a:avLst/>
          </a:prstGeom>
        </p:spPr>
      </p:pic>
      <p:pic>
        <p:nvPicPr>
          <p:cNvPr id="26" name="Graphic 25" descr="Briefcase with solid fill">
            <a:extLst>
              <a:ext uri="{FF2B5EF4-FFF2-40B4-BE49-F238E27FC236}">
                <a16:creationId xmlns:a16="http://schemas.microsoft.com/office/drawing/2014/main" id="{50C47B60-49D0-9C5C-F420-BD8105BABC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2275" y="2156460"/>
            <a:ext cx="457200" cy="457200"/>
          </a:xfrm>
          <a:prstGeom prst="rect">
            <a:avLst/>
          </a:prstGeom>
        </p:spPr>
      </p:pic>
      <p:pic>
        <p:nvPicPr>
          <p:cNvPr id="27" name="Graphic 26" descr="Downward trend graph with solid fill">
            <a:extLst>
              <a:ext uri="{FF2B5EF4-FFF2-40B4-BE49-F238E27FC236}">
                <a16:creationId xmlns:a16="http://schemas.microsoft.com/office/drawing/2014/main" id="{6F9E4A8F-9B5F-4D0E-3664-3A3440882E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62275" y="1304925"/>
            <a:ext cx="457200" cy="457200"/>
          </a:xfrm>
          <a:prstGeom prst="rect">
            <a:avLst/>
          </a:prstGeom>
        </p:spPr>
      </p:pic>
      <p:pic>
        <p:nvPicPr>
          <p:cNvPr id="28" name="Graphic 27" descr="Man with cane with solid fill">
            <a:extLst>
              <a:ext uri="{FF2B5EF4-FFF2-40B4-BE49-F238E27FC236}">
                <a16:creationId xmlns:a16="http://schemas.microsoft.com/office/drawing/2014/main" id="{9039EF50-4428-F68F-B46A-CF0805BD9D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4525" y="2577465"/>
            <a:ext cx="457200" cy="457200"/>
          </a:xfrm>
          <a:prstGeom prst="rect">
            <a:avLst/>
          </a:prstGeom>
        </p:spPr>
      </p:pic>
      <p:pic>
        <p:nvPicPr>
          <p:cNvPr id="29" name="Graphic 28" descr="House with solid fill">
            <a:extLst>
              <a:ext uri="{FF2B5EF4-FFF2-40B4-BE49-F238E27FC236}">
                <a16:creationId xmlns:a16="http://schemas.microsoft.com/office/drawing/2014/main" id="{47F97AC6-0CD0-AE69-7AD9-C247EB0060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62275" y="3036570"/>
            <a:ext cx="457200" cy="457200"/>
          </a:xfrm>
          <a:prstGeom prst="rect">
            <a:avLst/>
          </a:prstGeom>
        </p:spPr>
      </p:pic>
      <p:pic>
        <p:nvPicPr>
          <p:cNvPr id="30" name="Graphic 29" descr="Computer with solid fill">
            <a:extLst>
              <a:ext uri="{FF2B5EF4-FFF2-40B4-BE49-F238E27FC236}">
                <a16:creationId xmlns:a16="http://schemas.microsoft.com/office/drawing/2014/main" id="{EB47F4FB-859C-8521-CC11-E1928D5EFF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24525" y="3495675"/>
            <a:ext cx="457200" cy="457200"/>
          </a:xfrm>
          <a:prstGeom prst="rect">
            <a:avLst/>
          </a:prstGeom>
        </p:spPr>
      </p:pic>
      <p:sp>
        <p:nvSpPr>
          <p:cNvPr id="31" name="Rectangle 30">
            <a:extLst>
              <a:ext uri="{FF2B5EF4-FFF2-40B4-BE49-F238E27FC236}">
                <a16:creationId xmlns:a16="http://schemas.microsoft.com/office/drawing/2014/main" id="{4BD4FD8D-68D1-2994-037A-373CA17A1622}"/>
              </a:ext>
            </a:extLst>
          </p:cNvPr>
          <p:cNvSpPr/>
          <p:nvPr/>
        </p:nvSpPr>
        <p:spPr>
          <a:xfrm>
            <a:off x="6825420" y="1301115"/>
            <a:ext cx="2015014" cy="3204608"/>
          </a:xfrm>
          <a:prstGeom prst="rect">
            <a:avLst/>
          </a:prstGeo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noAutofit/>
          </a:bodyPr>
          <a:lstStyle/>
          <a:p>
            <a:r>
              <a:rPr lang="en-US" b="1">
                <a:solidFill>
                  <a:srgbClr val="003768"/>
                </a:solidFill>
                <a:latin typeface="Montserrat"/>
                <a:ea typeface="+mn-lt"/>
                <a:cs typeface="+mn-lt"/>
              </a:rPr>
              <a:t>Why it matters</a:t>
            </a:r>
            <a:endParaRPr lang="en-US">
              <a:cs typeface="Arial"/>
            </a:endParaRPr>
          </a:p>
          <a:p>
            <a:endParaRPr lang="en-US" b="1">
              <a:solidFill>
                <a:srgbClr val="003768"/>
              </a:solidFill>
              <a:latin typeface="Montserrat"/>
              <a:ea typeface="+mn-lt"/>
              <a:cs typeface="+mn-lt"/>
            </a:endParaRPr>
          </a:p>
          <a:p>
            <a:r>
              <a:rPr lang="en-US" sz="1200">
                <a:solidFill>
                  <a:srgbClr val="003768"/>
                </a:solidFill>
                <a:latin typeface="Avenir Next LT Pro"/>
                <a:ea typeface="+mn-lt"/>
                <a:cs typeface="+mn-lt"/>
              </a:rPr>
              <a:t>Highlights counties where Medicare Advantage plans, value-based care models, and community health </a:t>
            </a:r>
            <a:r>
              <a:rPr lang="en-US" sz="1200" b="1">
                <a:solidFill>
                  <a:srgbClr val="003768"/>
                </a:solidFill>
                <a:latin typeface="Avenir Next LT Pro"/>
                <a:ea typeface="+mn-lt"/>
                <a:cs typeface="+mn-lt"/>
              </a:rPr>
              <a:t>investments have the highest potential for impact</a:t>
            </a:r>
            <a:endParaRPr lang="en-US" b="1">
              <a:cs typeface="Arial"/>
            </a:endParaRPr>
          </a:p>
          <a:p>
            <a:endParaRPr lang="en-US" sz="1200">
              <a:solidFill>
                <a:srgbClr val="003768"/>
              </a:solidFill>
              <a:latin typeface="Avenir Next LT Pro Light"/>
              <a:cs typeface="Arial"/>
            </a:endParaRPr>
          </a:p>
        </p:txBody>
      </p:sp>
    </p:spTree>
    <p:extLst>
      <p:ext uri="{BB962C8B-B14F-4D97-AF65-F5344CB8AC3E}">
        <p14:creationId xmlns:p14="http://schemas.microsoft.com/office/powerpoint/2010/main" val="1650944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a:extLst>
            <a:ext uri="{FF2B5EF4-FFF2-40B4-BE49-F238E27FC236}">
              <a16:creationId xmlns:a16="http://schemas.microsoft.com/office/drawing/2014/main" id="{6B66F972-8E87-4DD8-F632-D990E81D1E06}"/>
            </a:ext>
          </a:extLst>
        </p:cNvPr>
        <p:cNvGrpSpPr/>
        <p:nvPr/>
      </p:nvGrpSpPr>
      <p:grpSpPr>
        <a:xfrm>
          <a:off x="0" y="0"/>
          <a:ext cx="0" cy="0"/>
          <a:chOff x="0" y="0"/>
          <a:chExt cx="0" cy="0"/>
        </a:xfrm>
      </p:grpSpPr>
      <p:grpSp>
        <p:nvGrpSpPr>
          <p:cNvPr id="42" name="Group 41">
            <a:extLst>
              <a:ext uri="{FF2B5EF4-FFF2-40B4-BE49-F238E27FC236}">
                <a16:creationId xmlns:a16="http://schemas.microsoft.com/office/drawing/2014/main" id="{D380E2EB-1BD0-036E-8685-A32C14133943}"/>
              </a:ext>
            </a:extLst>
          </p:cNvPr>
          <p:cNvGrpSpPr/>
          <p:nvPr/>
        </p:nvGrpSpPr>
        <p:grpSpPr>
          <a:xfrm>
            <a:off x="193357" y="704373"/>
            <a:ext cx="8679657" cy="1551147"/>
            <a:chOff x="193357" y="682942"/>
            <a:chExt cx="9036258" cy="1572578"/>
          </a:xfrm>
        </p:grpSpPr>
        <p:sp>
          <p:nvSpPr>
            <p:cNvPr id="33" name="Rectangle 32">
              <a:extLst>
                <a:ext uri="{FF2B5EF4-FFF2-40B4-BE49-F238E27FC236}">
                  <a16:creationId xmlns:a16="http://schemas.microsoft.com/office/drawing/2014/main" id="{2B5E35DE-CA28-0D6E-3D6D-70C70F0A42F9}"/>
                </a:ext>
              </a:extLst>
            </p:cNvPr>
            <p:cNvSpPr/>
            <p:nvPr/>
          </p:nvSpPr>
          <p:spPr>
            <a:xfrm>
              <a:off x="193357" y="682944"/>
              <a:ext cx="1807369" cy="1572576"/>
            </a:xfrm>
            <a:prstGeom prst="rect">
              <a:avLst/>
            </a:prstGeom>
            <a:ln w="6350">
              <a:solidFill>
                <a:schemeClr val="accent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1BFF33-8847-45A8-CC7B-4F91D6BE7ACB}"/>
                </a:ext>
              </a:extLst>
            </p:cNvPr>
            <p:cNvSpPr/>
            <p:nvPr/>
          </p:nvSpPr>
          <p:spPr>
            <a:xfrm>
              <a:off x="2000726" y="682942"/>
              <a:ext cx="1807369" cy="1572576"/>
            </a:xfrm>
            <a:prstGeom prst="rect">
              <a:avLst/>
            </a:prstGeom>
            <a:ln w="6350">
              <a:solidFill>
                <a:schemeClr val="accent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B483E40-C85D-5272-0652-78CA336C5F09}"/>
                </a:ext>
              </a:extLst>
            </p:cNvPr>
            <p:cNvSpPr/>
            <p:nvPr/>
          </p:nvSpPr>
          <p:spPr>
            <a:xfrm>
              <a:off x="3807801" y="682944"/>
              <a:ext cx="1807369" cy="1572576"/>
            </a:xfrm>
            <a:prstGeom prst="rect">
              <a:avLst/>
            </a:prstGeom>
            <a:ln w="6350">
              <a:solidFill>
                <a:schemeClr val="accent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FB52FAA-652B-4161-D365-7EF10EC2D1A8}"/>
                </a:ext>
              </a:extLst>
            </p:cNvPr>
            <p:cNvSpPr/>
            <p:nvPr/>
          </p:nvSpPr>
          <p:spPr>
            <a:xfrm>
              <a:off x="5615169" y="682944"/>
              <a:ext cx="1807369" cy="1572576"/>
            </a:xfrm>
            <a:prstGeom prst="rect">
              <a:avLst/>
            </a:prstGeom>
            <a:ln w="6350">
              <a:solidFill>
                <a:schemeClr val="accent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B18F845-1832-1E28-E947-9576C83C6169}"/>
                </a:ext>
              </a:extLst>
            </p:cNvPr>
            <p:cNvSpPr/>
            <p:nvPr/>
          </p:nvSpPr>
          <p:spPr>
            <a:xfrm>
              <a:off x="7422246" y="682944"/>
              <a:ext cx="1807369" cy="1572576"/>
            </a:xfrm>
            <a:prstGeom prst="rect">
              <a:avLst/>
            </a:prstGeom>
            <a:ln w="6350">
              <a:solidFill>
                <a:schemeClr val="accent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383;p45">
            <a:extLst>
              <a:ext uri="{FF2B5EF4-FFF2-40B4-BE49-F238E27FC236}">
                <a16:creationId xmlns:a16="http://schemas.microsoft.com/office/drawing/2014/main" id="{2E61E8D8-19D7-326A-EEC5-467C1AE00C92}"/>
              </a:ext>
            </a:extLst>
          </p:cNvPr>
          <p:cNvSpPr txBox="1">
            <a:spLocks/>
          </p:cNvSpPr>
          <p:nvPr/>
        </p:nvSpPr>
        <p:spPr>
          <a:xfrm>
            <a:off x="140499" y="139115"/>
            <a:ext cx="8540167" cy="574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a:solidFill>
                  <a:srgbClr val="1D1D1D"/>
                </a:solidFill>
                <a:latin typeface="Montserrat"/>
              </a:rPr>
              <a:t>Mapping SDOH Vulnerability for Strategic Action</a:t>
            </a:r>
            <a:endParaRPr lang="en-US" sz="2500">
              <a:latin typeface="Montserrat"/>
            </a:endParaRPr>
          </a:p>
          <a:p>
            <a:endParaRPr lang="en-US"/>
          </a:p>
          <a:p>
            <a:endParaRPr lang="en" sz="2000" b="1">
              <a:solidFill>
                <a:srgbClr val="1D1D1D"/>
              </a:solidFill>
              <a:latin typeface="Avenir Next LT Pro"/>
            </a:endParaRPr>
          </a:p>
        </p:txBody>
      </p:sp>
      <p:grpSp>
        <p:nvGrpSpPr>
          <p:cNvPr id="2" name="Group 1">
            <a:extLst>
              <a:ext uri="{FF2B5EF4-FFF2-40B4-BE49-F238E27FC236}">
                <a16:creationId xmlns:a16="http://schemas.microsoft.com/office/drawing/2014/main" id="{F3B0A535-3084-16A3-6C2B-3E64FA89C35A}"/>
              </a:ext>
            </a:extLst>
          </p:cNvPr>
          <p:cNvGrpSpPr/>
          <p:nvPr/>
        </p:nvGrpSpPr>
        <p:grpSpPr>
          <a:xfrm>
            <a:off x="0" y="4800600"/>
            <a:ext cx="9144000" cy="348981"/>
            <a:chOff x="0" y="4800600"/>
            <a:chExt cx="9144000" cy="348981"/>
          </a:xfrm>
        </p:grpSpPr>
        <p:sp>
          <p:nvSpPr>
            <p:cNvPr id="4" name="Rectangle 3">
              <a:extLst>
                <a:ext uri="{FF2B5EF4-FFF2-40B4-BE49-F238E27FC236}">
                  <a16:creationId xmlns:a16="http://schemas.microsoft.com/office/drawing/2014/main" id="{6A31AA86-287B-3355-BE8D-F7C6210B7F9B}"/>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uisiana State University, PNG, Symbol, History, Meaning">
              <a:extLst>
                <a:ext uri="{FF2B5EF4-FFF2-40B4-BE49-F238E27FC236}">
                  <a16:creationId xmlns:a16="http://schemas.microsoft.com/office/drawing/2014/main" id="{B8A56676-42A8-5082-F82B-63DEBEF998BF}"/>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4A01F7A-A858-493E-A2BF-2BCA37BA646E}"/>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17</a:t>
              </a:r>
              <a:endParaRPr lang="en-US" sz="1100">
                <a:solidFill>
                  <a:schemeClr val="bg1"/>
                </a:solidFill>
                <a:latin typeface="Avenir Next LT Pro" panose="020B0504020202020204" pitchFamily="34" charset="0"/>
              </a:endParaRPr>
            </a:p>
          </p:txBody>
        </p:sp>
      </p:grpSp>
      <p:grpSp>
        <p:nvGrpSpPr>
          <p:cNvPr id="23" name="Group 22">
            <a:extLst>
              <a:ext uri="{FF2B5EF4-FFF2-40B4-BE49-F238E27FC236}">
                <a16:creationId xmlns:a16="http://schemas.microsoft.com/office/drawing/2014/main" id="{FDA1F2B7-55F2-9FAD-3FDF-391F5B79D4BD}"/>
              </a:ext>
            </a:extLst>
          </p:cNvPr>
          <p:cNvGrpSpPr/>
          <p:nvPr/>
        </p:nvGrpSpPr>
        <p:grpSpPr>
          <a:xfrm>
            <a:off x="3756709" y="644688"/>
            <a:ext cx="1579807" cy="1528075"/>
            <a:chOff x="3869104" y="758988"/>
            <a:chExt cx="1579807" cy="1528075"/>
          </a:xfrm>
        </p:grpSpPr>
        <p:sp>
          <p:nvSpPr>
            <p:cNvPr id="12" name="Google Shape;383;p45">
              <a:extLst>
                <a:ext uri="{FF2B5EF4-FFF2-40B4-BE49-F238E27FC236}">
                  <a16:creationId xmlns:a16="http://schemas.microsoft.com/office/drawing/2014/main" id="{EC51BD6C-8B34-044D-DA01-6CBE787A2219}"/>
                </a:ext>
              </a:extLst>
            </p:cNvPr>
            <p:cNvSpPr txBox="1">
              <a:spLocks/>
            </p:cNvSpPr>
            <p:nvPr/>
          </p:nvSpPr>
          <p:spPr>
            <a:xfrm>
              <a:off x="4007524" y="2024947"/>
              <a:ext cx="1419138" cy="2621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b="1">
                  <a:solidFill>
                    <a:srgbClr val="1D1D1D"/>
                  </a:solidFill>
                  <a:latin typeface="Avenir Next LT Pro"/>
                </a:rPr>
                <a:t>Texas</a:t>
              </a:r>
              <a:endParaRPr lang="en-US" sz="1200">
                <a:latin typeface="Avenir Next LT Pro"/>
              </a:endParaRPr>
            </a:p>
          </p:txBody>
        </p:sp>
        <p:pic>
          <p:nvPicPr>
            <p:cNvPr id="10" name="Picture 9" descr="A map of texas with different colored squares&#10;&#10;AI-generated content may be incorrect.">
              <a:extLst>
                <a:ext uri="{FF2B5EF4-FFF2-40B4-BE49-F238E27FC236}">
                  <a16:creationId xmlns:a16="http://schemas.microsoft.com/office/drawing/2014/main" id="{D89B7AA8-2167-82FF-1E8C-A84A23983ADF}"/>
                </a:ext>
              </a:extLst>
            </p:cNvPr>
            <p:cNvPicPr>
              <a:picLocks noChangeAspect="1"/>
            </p:cNvPicPr>
            <p:nvPr/>
          </p:nvPicPr>
          <p:blipFill>
            <a:blip r:embed="rId4"/>
            <a:stretch>
              <a:fillRect/>
            </a:stretch>
          </p:blipFill>
          <p:spPr>
            <a:xfrm>
              <a:off x="3869104" y="758988"/>
              <a:ext cx="1579807" cy="1381462"/>
            </a:xfrm>
            <a:prstGeom prst="rect">
              <a:avLst/>
            </a:prstGeom>
          </p:spPr>
        </p:pic>
      </p:grpSp>
      <p:pic>
        <p:nvPicPr>
          <p:cNvPr id="11" name="Picture 10" descr="A map of oklahoma with different colored squares&#10;&#10;AI-generated content may be incorrect.">
            <a:extLst>
              <a:ext uri="{FF2B5EF4-FFF2-40B4-BE49-F238E27FC236}">
                <a16:creationId xmlns:a16="http://schemas.microsoft.com/office/drawing/2014/main" id="{B8FA1C2D-B77F-621E-664C-55793191C4E9}"/>
              </a:ext>
            </a:extLst>
          </p:cNvPr>
          <p:cNvPicPr>
            <a:picLocks noChangeAspect="1"/>
          </p:cNvPicPr>
          <p:nvPr/>
        </p:nvPicPr>
        <p:blipFill>
          <a:blip r:embed="rId5"/>
          <a:stretch>
            <a:fillRect/>
          </a:stretch>
        </p:blipFill>
        <p:spPr>
          <a:xfrm>
            <a:off x="5230898" y="786609"/>
            <a:ext cx="2188105" cy="1954692"/>
          </a:xfrm>
          <a:prstGeom prst="rect">
            <a:avLst/>
          </a:prstGeom>
        </p:spPr>
      </p:pic>
      <p:sp>
        <p:nvSpPr>
          <p:cNvPr id="18" name="Google Shape;383;p45">
            <a:extLst>
              <a:ext uri="{FF2B5EF4-FFF2-40B4-BE49-F238E27FC236}">
                <a16:creationId xmlns:a16="http://schemas.microsoft.com/office/drawing/2014/main" id="{B908ADE0-9E7F-4653-F27D-FC8F5B2AF717}"/>
              </a:ext>
            </a:extLst>
          </p:cNvPr>
          <p:cNvSpPr txBox="1">
            <a:spLocks/>
          </p:cNvSpPr>
          <p:nvPr/>
        </p:nvSpPr>
        <p:spPr>
          <a:xfrm>
            <a:off x="5560435" y="1911692"/>
            <a:ext cx="1421542" cy="26176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b="1">
                <a:solidFill>
                  <a:srgbClr val="1D1D1D"/>
                </a:solidFill>
                <a:latin typeface="Avenir Next LT Pro"/>
              </a:rPr>
              <a:t>Oklahoma</a:t>
            </a:r>
            <a:endParaRPr lang="en-US" sz="1200">
              <a:latin typeface="Avenir Next LT Pro"/>
            </a:endParaRPr>
          </a:p>
        </p:txBody>
      </p:sp>
      <p:grpSp>
        <p:nvGrpSpPr>
          <p:cNvPr id="9" name="Group 8">
            <a:extLst>
              <a:ext uri="{FF2B5EF4-FFF2-40B4-BE49-F238E27FC236}">
                <a16:creationId xmlns:a16="http://schemas.microsoft.com/office/drawing/2014/main" id="{BF926D71-92C1-E17A-5F15-A02CF2085B37}"/>
              </a:ext>
            </a:extLst>
          </p:cNvPr>
          <p:cNvGrpSpPr/>
          <p:nvPr/>
        </p:nvGrpSpPr>
        <p:grpSpPr>
          <a:xfrm>
            <a:off x="1846470" y="419660"/>
            <a:ext cx="1981609" cy="1872267"/>
            <a:chOff x="1846470" y="869716"/>
            <a:chExt cx="1981609" cy="1872267"/>
          </a:xfrm>
        </p:grpSpPr>
        <p:pic>
          <p:nvPicPr>
            <p:cNvPr id="13" name="Picture 12" descr="A map of the state of new mexico&#10;&#10;AI-generated content may be incorrect.">
              <a:extLst>
                <a:ext uri="{FF2B5EF4-FFF2-40B4-BE49-F238E27FC236}">
                  <a16:creationId xmlns:a16="http://schemas.microsoft.com/office/drawing/2014/main" id="{13CD005C-7830-CE6B-54B8-E7F6B37150EC}"/>
                </a:ext>
              </a:extLst>
            </p:cNvPr>
            <p:cNvPicPr>
              <a:picLocks noChangeAspect="1"/>
            </p:cNvPicPr>
            <p:nvPr/>
          </p:nvPicPr>
          <p:blipFill>
            <a:blip r:embed="rId6"/>
            <a:stretch>
              <a:fillRect/>
            </a:stretch>
          </p:blipFill>
          <p:spPr>
            <a:xfrm>
              <a:off x="1846470" y="869716"/>
              <a:ext cx="1981609" cy="1872267"/>
            </a:xfrm>
            <a:prstGeom prst="rect">
              <a:avLst/>
            </a:prstGeom>
          </p:spPr>
        </p:pic>
        <p:sp>
          <p:nvSpPr>
            <p:cNvPr id="21" name="Google Shape;383;p45">
              <a:extLst>
                <a:ext uri="{FF2B5EF4-FFF2-40B4-BE49-F238E27FC236}">
                  <a16:creationId xmlns:a16="http://schemas.microsoft.com/office/drawing/2014/main" id="{EBA01B3D-7E8D-E969-C6F4-ADEBEB81D6F4}"/>
                </a:ext>
              </a:extLst>
            </p:cNvPr>
            <p:cNvSpPr txBox="1">
              <a:spLocks/>
            </p:cNvSpPr>
            <p:nvPr/>
          </p:nvSpPr>
          <p:spPr>
            <a:xfrm>
              <a:off x="2094780" y="2360594"/>
              <a:ext cx="1402376" cy="2622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b="1">
                  <a:solidFill>
                    <a:srgbClr val="1D1D1D"/>
                  </a:solidFill>
                  <a:latin typeface="Avenir Next LT Pro"/>
                </a:rPr>
                <a:t>N</a:t>
              </a:r>
              <a:r>
                <a:rPr lang="en-US" sz="1200" b="1" err="1">
                  <a:solidFill>
                    <a:srgbClr val="1D1D1D"/>
                  </a:solidFill>
                  <a:latin typeface="Avenir Next LT Pro"/>
                </a:rPr>
                <a:t>ew</a:t>
              </a:r>
              <a:r>
                <a:rPr lang="en-US" sz="1200" b="1">
                  <a:solidFill>
                    <a:srgbClr val="1D1D1D"/>
                  </a:solidFill>
                  <a:latin typeface="Avenir Next LT Pro"/>
                </a:rPr>
                <a:t> Mexico</a:t>
              </a:r>
              <a:endParaRPr lang="en-US" sz="1200">
                <a:latin typeface="Avenir Next LT Pro"/>
              </a:endParaRPr>
            </a:p>
          </p:txBody>
        </p:sp>
      </p:grpSp>
      <p:pic>
        <p:nvPicPr>
          <p:cNvPr id="22" name="Picture 21">
            <a:extLst>
              <a:ext uri="{FF2B5EF4-FFF2-40B4-BE49-F238E27FC236}">
                <a16:creationId xmlns:a16="http://schemas.microsoft.com/office/drawing/2014/main" id="{44B812FF-B9B0-F3A7-AA31-D0620B1DBBA7}"/>
              </a:ext>
            </a:extLst>
          </p:cNvPr>
          <p:cNvPicPr>
            <a:picLocks noChangeAspect="1"/>
          </p:cNvPicPr>
          <p:nvPr/>
        </p:nvPicPr>
        <p:blipFill>
          <a:blip r:embed="rId7"/>
          <a:srcRect l="7879" t="22876" r="12727" b="16993"/>
          <a:stretch/>
        </p:blipFill>
        <p:spPr>
          <a:xfrm>
            <a:off x="121444" y="900652"/>
            <a:ext cx="1876653" cy="1314460"/>
          </a:xfrm>
          <a:prstGeom prst="rect">
            <a:avLst/>
          </a:prstGeom>
        </p:spPr>
      </p:pic>
      <p:sp>
        <p:nvSpPr>
          <p:cNvPr id="25" name="Google Shape;383;p45">
            <a:extLst>
              <a:ext uri="{FF2B5EF4-FFF2-40B4-BE49-F238E27FC236}">
                <a16:creationId xmlns:a16="http://schemas.microsoft.com/office/drawing/2014/main" id="{C502D3F0-CB84-E312-21F8-3BE44F19F950}"/>
              </a:ext>
            </a:extLst>
          </p:cNvPr>
          <p:cNvSpPr txBox="1">
            <a:spLocks/>
          </p:cNvSpPr>
          <p:nvPr/>
        </p:nvSpPr>
        <p:spPr>
          <a:xfrm>
            <a:off x="338971" y="1910443"/>
            <a:ext cx="1440260" cy="2623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1D1D1D"/>
                </a:solidFill>
                <a:latin typeface="Avenir Next LT Pro"/>
              </a:rPr>
              <a:t>Montana</a:t>
            </a:r>
            <a:endParaRPr lang="en-US" sz="1200">
              <a:latin typeface="Avenir Next LT Pro"/>
            </a:endParaRPr>
          </a:p>
        </p:txBody>
      </p:sp>
      <p:pic>
        <p:nvPicPr>
          <p:cNvPr id="16" name="Picture 15" descr="A map of illinois with blue squares&#10;&#10;AI-generated content may be incorrect.">
            <a:extLst>
              <a:ext uri="{FF2B5EF4-FFF2-40B4-BE49-F238E27FC236}">
                <a16:creationId xmlns:a16="http://schemas.microsoft.com/office/drawing/2014/main" id="{3893E792-323C-5FA5-AD73-9F1EE4B34C00}"/>
              </a:ext>
            </a:extLst>
          </p:cNvPr>
          <p:cNvPicPr>
            <a:picLocks noChangeAspect="1"/>
          </p:cNvPicPr>
          <p:nvPr/>
        </p:nvPicPr>
        <p:blipFill>
          <a:blip r:embed="rId8"/>
          <a:stretch>
            <a:fillRect/>
          </a:stretch>
        </p:blipFill>
        <p:spPr>
          <a:xfrm>
            <a:off x="7017032" y="504672"/>
            <a:ext cx="2213309" cy="1990683"/>
          </a:xfrm>
          <a:prstGeom prst="rect">
            <a:avLst/>
          </a:prstGeom>
        </p:spPr>
      </p:pic>
      <p:sp>
        <p:nvSpPr>
          <p:cNvPr id="15" name="Google Shape;383;p45">
            <a:extLst>
              <a:ext uri="{FF2B5EF4-FFF2-40B4-BE49-F238E27FC236}">
                <a16:creationId xmlns:a16="http://schemas.microsoft.com/office/drawing/2014/main" id="{A3D0BBD6-53F6-D9B9-330E-7460B6DEDA92}"/>
              </a:ext>
            </a:extLst>
          </p:cNvPr>
          <p:cNvSpPr txBox="1">
            <a:spLocks/>
          </p:cNvSpPr>
          <p:nvPr/>
        </p:nvSpPr>
        <p:spPr>
          <a:xfrm>
            <a:off x="7311422" y="1908511"/>
            <a:ext cx="1404155" cy="261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b="1">
                <a:solidFill>
                  <a:srgbClr val="1D1D1D"/>
                </a:solidFill>
                <a:latin typeface="Avenir Next LT Pro"/>
              </a:rPr>
              <a:t>Illinois</a:t>
            </a:r>
            <a:endParaRPr lang="en-US" sz="1200">
              <a:latin typeface="Avenir Next LT Pro"/>
            </a:endParaRPr>
          </a:p>
        </p:txBody>
      </p:sp>
      <p:graphicFrame>
        <p:nvGraphicFramePr>
          <p:cNvPr id="24" name="Table 23">
            <a:extLst>
              <a:ext uri="{FF2B5EF4-FFF2-40B4-BE49-F238E27FC236}">
                <a16:creationId xmlns:a16="http://schemas.microsoft.com/office/drawing/2014/main" id="{7ED6EFD2-7599-F152-BDDC-4719B9F0CB36}"/>
              </a:ext>
            </a:extLst>
          </p:cNvPr>
          <p:cNvGraphicFramePr>
            <a:graphicFrameLocks noGrp="1"/>
          </p:cNvGraphicFramePr>
          <p:nvPr>
            <p:extLst>
              <p:ext uri="{D42A27DB-BD31-4B8C-83A1-F6EECF244321}">
                <p14:modId xmlns:p14="http://schemas.microsoft.com/office/powerpoint/2010/main" val="1526621779"/>
              </p:ext>
            </p:extLst>
          </p:nvPr>
        </p:nvGraphicFramePr>
        <p:xfrm>
          <a:off x="4815907" y="2593327"/>
          <a:ext cx="3556801" cy="1900587"/>
        </p:xfrm>
        <a:graphic>
          <a:graphicData uri="http://schemas.openxmlformats.org/drawingml/2006/table">
            <a:tbl>
              <a:tblPr bandRow="1">
                <a:tableStyleId>{3C2FFA5D-87B4-456A-9821-1D502468CF0F}</a:tableStyleId>
              </a:tblPr>
              <a:tblGrid>
                <a:gridCol w="1221287">
                  <a:extLst>
                    <a:ext uri="{9D8B030D-6E8A-4147-A177-3AD203B41FA5}">
                      <a16:colId xmlns:a16="http://schemas.microsoft.com/office/drawing/2014/main" val="3830725394"/>
                    </a:ext>
                  </a:extLst>
                </a:gridCol>
                <a:gridCol w="2335514">
                  <a:extLst>
                    <a:ext uri="{9D8B030D-6E8A-4147-A177-3AD203B41FA5}">
                      <a16:colId xmlns:a16="http://schemas.microsoft.com/office/drawing/2014/main" val="4020648017"/>
                    </a:ext>
                  </a:extLst>
                </a:gridCol>
              </a:tblGrid>
              <a:tr h="367951">
                <a:tc>
                  <a:txBody>
                    <a:bodyPr/>
                    <a:lstStyle/>
                    <a:p>
                      <a:pPr rtl="0" fontAlgn="base">
                        <a:lnSpc>
                          <a:spcPts val="2025"/>
                        </a:lnSpc>
                        <a:buNone/>
                      </a:pPr>
                      <a:r>
                        <a:rPr lang="en-US" sz="1200" b="1">
                          <a:solidFill>
                            <a:srgbClr val="1D1D1D"/>
                          </a:solidFill>
                          <a:effectLst/>
                          <a:latin typeface="Avenir Next LT Pro Light"/>
                        </a:rPr>
                        <a:t>Score Range</a:t>
                      </a:r>
                    </a:p>
                  </a:txBody>
                  <a:tcPr marL="45720" marR="45720" anchor="ctr"/>
                </a:tc>
                <a:tc>
                  <a:txBody>
                    <a:bodyPr/>
                    <a:lstStyle/>
                    <a:p>
                      <a:pPr rtl="0" fontAlgn="base">
                        <a:lnSpc>
                          <a:spcPts val="2025"/>
                        </a:lnSpc>
                        <a:buNone/>
                      </a:pPr>
                      <a:r>
                        <a:rPr lang="en-US" sz="1200" b="1">
                          <a:solidFill>
                            <a:srgbClr val="1D1D1D"/>
                          </a:solidFill>
                          <a:effectLst/>
                          <a:latin typeface="Avenir Next LT Pro Light"/>
                        </a:rPr>
                        <a:t>Interpretation</a:t>
                      </a:r>
                    </a:p>
                  </a:txBody>
                  <a:tcPr marL="45720" marR="45720" anchor="ctr"/>
                </a:tc>
                <a:extLst>
                  <a:ext uri="{0D108BD9-81ED-4DB2-BD59-A6C34878D82A}">
                    <a16:rowId xmlns:a16="http://schemas.microsoft.com/office/drawing/2014/main" val="165194742"/>
                  </a:ext>
                </a:extLst>
              </a:tr>
              <a:tr h="302050">
                <a:tc>
                  <a:txBody>
                    <a:bodyPr/>
                    <a:lstStyle/>
                    <a:p>
                      <a:pPr rtl="0" fontAlgn="base">
                        <a:lnSpc>
                          <a:spcPts val="2025"/>
                        </a:lnSpc>
                        <a:buNone/>
                      </a:pPr>
                      <a:r>
                        <a:rPr lang="en-US" sz="1200">
                          <a:solidFill>
                            <a:srgbClr val="1D1D1D"/>
                          </a:solidFill>
                          <a:effectLst/>
                          <a:latin typeface="Avenir Next LT Pro Light"/>
                        </a:rPr>
                        <a:t>0.80 – 1.00</a:t>
                      </a:r>
                    </a:p>
                  </a:txBody>
                  <a:tcPr marL="45720" marR="45720" anchor="ctr"/>
                </a:tc>
                <a:tc>
                  <a:txBody>
                    <a:bodyPr/>
                    <a:lstStyle/>
                    <a:p>
                      <a:pPr rtl="0" fontAlgn="base">
                        <a:lnSpc>
                          <a:spcPts val="2025"/>
                        </a:lnSpc>
                        <a:buNone/>
                      </a:pPr>
                      <a:r>
                        <a:rPr lang="en-US" sz="1200">
                          <a:solidFill>
                            <a:srgbClr val="1D1D1D"/>
                          </a:solidFill>
                          <a:effectLst/>
                          <a:latin typeface="Avenir Next LT Pro Light"/>
                        </a:rPr>
                        <a:t>Very high SDOH burden</a:t>
                      </a:r>
                    </a:p>
                  </a:txBody>
                  <a:tcPr marL="45720" marR="45720" anchor="ctr"/>
                </a:tc>
                <a:extLst>
                  <a:ext uri="{0D108BD9-81ED-4DB2-BD59-A6C34878D82A}">
                    <a16:rowId xmlns:a16="http://schemas.microsoft.com/office/drawing/2014/main" val="4147183256"/>
                  </a:ext>
                </a:extLst>
              </a:tr>
              <a:tr h="302050">
                <a:tc>
                  <a:txBody>
                    <a:bodyPr/>
                    <a:lstStyle/>
                    <a:p>
                      <a:pPr rtl="0" fontAlgn="base">
                        <a:lnSpc>
                          <a:spcPts val="2025"/>
                        </a:lnSpc>
                        <a:buNone/>
                      </a:pPr>
                      <a:r>
                        <a:rPr lang="en-US" sz="1200">
                          <a:solidFill>
                            <a:srgbClr val="1D1D1D"/>
                          </a:solidFill>
                          <a:effectLst/>
                          <a:latin typeface="Avenir Next LT Pro Light"/>
                        </a:rPr>
                        <a:t>0.60 – 0.79</a:t>
                      </a:r>
                    </a:p>
                  </a:txBody>
                  <a:tcPr marL="45720" marR="45720" anchor="ctr"/>
                </a:tc>
                <a:tc>
                  <a:txBody>
                    <a:bodyPr/>
                    <a:lstStyle/>
                    <a:p>
                      <a:pPr rtl="0" fontAlgn="base">
                        <a:lnSpc>
                          <a:spcPts val="2025"/>
                        </a:lnSpc>
                        <a:buNone/>
                      </a:pPr>
                      <a:r>
                        <a:rPr lang="en-US" sz="1200">
                          <a:solidFill>
                            <a:srgbClr val="1D1D1D"/>
                          </a:solidFill>
                          <a:effectLst/>
                          <a:latin typeface="Avenir Next LT Pro Light"/>
                        </a:rPr>
                        <a:t>Moderate to high opportunity</a:t>
                      </a:r>
                    </a:p>
                  </a:txBody>
                  <a:tcPr marL="45720" marR="45720" anchor="ctr"/>
                </a:tc>
                <a:extLst>
                  <a:ext uri="{0D108BD9-81ED-4DB2-BD59-A6C34878D82A}">
                    <a16:rowId xmlns:a16="http://schemas.microsoft.com/office/drawing/2014/main" val="557334177"/>
                  </a:ext>
                </a:extLst>
              </a:tr>
              <a:tr h="302050">
                <a:tc>
                  <a:txBody>
                    <a:bodyPr/>
                    <a:lstStyle/>
                    <a:p>
                      <a:pPr rtl="0" fontAlgn="base">
                        <a:lnSpc>
                          <a:spcPts val="2025"/>
                        </a:lnSpc>
                        <a:buNone/>
                      </a:pPr>
                      <a:r>
                        <a:rPr lang="en-US" sz="1200">
                          <a:solidFill>
                            <a:srgbClr val="1D1D1D"/>
                          </a:solidFill>
                          <a:effectLst/>
                          <a:latin typeface="Avenir Next LT Pro Light"/>
                        </a:rPr>
                        <a:t>0.40 – 0.59</a:t>
                      </a:r>
                    </a:p>
                  </a:txBody>
                  <a:tcPr marL="45720" marR="45720" anchor="ctr"/>
                </a:tc>
                <a:tc>
                  <a:txBody>
                    <a:bodyPr/>
                    <a:lstStyle/>
                    <a:p>
                      <a:pPr rtl="0" fontAlgn="base">
                        <a:lnSpc>
                          <a:spcPts val="2025"/>
                        </a:lnSpc>
                        <a:buNone/>
                      </a:pPr>
                      <a:r>
                        <a:rPr lang="en-US" sz="1200">
                          <a:solidFill>
                            <a:srgbClr val="1D1D1D"/>
                          </a:solidFill>
                          <a:effectLst/>
                          <a:latin typeface="Avenir Next LT Pro Light"/>
                        </a:rPr>
                        <a:t>Moderate SDOH needs</a:t>
                      </a:r>
                    </a:p>
                  </a:txBody>
                  <a:tcPr marL="45720" marR="45720" anchor="ctr"/>
                </a:tc>
                <a:extLst>
                  <a:ext uri="{0D108BD9-81ED-4DB2-BD59-A6C34878D82A}">
                    <a16:rowId xmlns:a16="http://schemas.microsoft.com/office/drawing/2014/main" val="678444500"/>
                  </a:ext>
                </a:extLst>
              </a:tr>
              <a:tr h="514127">
                <a:tc>
                  <a:txBody>
                    <a:bodyPr/>
                    <a:lstStyle/>
                    <a:p>
                      <a:pPr rtl="0" fontAlgn="base">
                        <a:lnSpc>
                          <a:spcPts val="2025"/>
                        </a:lnSpc>
                        <a:buNone/>
                      </a:pPr>
                      <a:r>
                        <a:rPr lang="en-US" sz="1200">
                          <a:solidFill>
                            <a:srgbClr val="1D1D1D"/>
                          </a:solidFill>
                          <a:effectLst/>
                          <a:latin typeface="Avenir Next LT Pro Light"/>
                        </a:rPr>
                        <a:t>&lt; 0.40</a:t>
                      </a:r>
                    </a:p>
                  </a:txBody>
                  <a:tcPr marL="45720" marR="45720" anchor="ctr"/>
                </a:tc>
                <a:tc>
                  <a:txBody>
                    <a:bodyPr/>
                    <a:lstStyle/>
                    <a:p>
                      <a:pPr rtl="0" fontAlgn="base">
                        <a:lnSpc>
                          <a:spcPts val="2025"/>
                        </a:lnSpc>
                        <a:buNone/>
                      </a:pPr>
                      <a:r>
                        <a:rPr lang="en-US" sz="1200">
                          <a:solidFill>
                            <a:srgbClr val="1D1D1D"/>
                          </a:solidFill>
                          <a:effectLst/>
                          <a:latin typeface="Avenir Next LT Pro Light"/>
                        </a:rPr>
                        <a:t>Lower SDOH burden (relatively stable areas)</a:t>
                      </a:r>
                    </a:p>
                  </a:txBody>
                  <a:tcPr marL="45720" marR="45720" anchor="ctr"/>
                </a:tc>
                <a:extLst>
                  <a:ext uri="{0D108BD9-81ED-4DB2-BD59-A6C34878D82A}">
                    <a16:rowId xmlns:a16="http://schemas.microsoft.com/office/drawing/2014/main" val="2735732391"/>
                  </a:ext>
                </a:extLst>
              </a:tr>
            </a:tbl>
          </a:graphicData>
        </a:graphic>
      </p:graphicFrame>
      <p:sp>
        <p:nvSpPr>
          <p:cNvPr id="27" name="Text Placeholder 2">
            <a:extLst>
              <a:ext uri="{FF2B5EF4-FFF2-40B4-BE49-F238E27FC236}">
                <a16:creationId xmlns:a16="http://schemas.microsoft.com/office/drawing/2014/main" id="{E29E1830-5ADC-7DFD-E3BC-7238E8E93EAF}"/>
              </a:ext>
            </a:extLst>
          </p:cNvPr>
          <p:cNvSpPr txBox="1">
            <a:spLocks/>
          </p:cNvSpPr>
          <p:nvPr/>
        </p:nvSpPr>
        <p:spPr>
          <a:xfrm>
            <a:off x="27993" y="2598430"/>
            <a:ext cx="4785709" cy="189069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a:latin typeface="Avenir Next LT Pro"/>
              </a:rPr>
              <a:t>Higher Score = Higher Vulnerability + Higher Potential Impact</a:t>
            </a:r>
          </a:p>
          <a:p>
            <a:endParaRPr lang="en-US" sz="1200"/>
          </a:p>
          <a:p>
            <a:r>
              <a:rPr lang="en-US" sz="1200">
                <a:latin typeface="Avenir Next LT Pro Light"/>
              </a:rPr>
              <a:t>Texas, Illinois, and Oklahoma show distinct clusters of high-scoring counties, with</a:t>
            </a:r>
            <a:r>
              <a:rPr lang="en-US" sz="1200" b="1">
                <a:latin typeface="Avenir Next LT Pro Light"/>
              </a:rPr>
              <a:t> </a:t>
            </a:r>
            <a:r>
              <a:rPr lang="en-US" sz="1200">
                <a:latin typeface="Avenir Next LT Pro Light"/>
              </a:rPr>
              <a:t>the </a:t>
            </a:r>
            <a:r>
              <a:rPr lang="en-US" sz="1200" b="1">
                <a:latin typeface="Avenir Next LT Pro Light"/>
              </a:rPr>
              <a:t>highest scores centering around large cities</a:t>
            </a:r>
            <a:r>
              <a:rPr lang="en-US" sz="1200">
                <a:latin typeface="Avenir Next LT Pro Light"/>
              </a:rPr>
              <a:t>,</a:t>
            </a:r>
            <a:r>
              <a:rPr lang="en-US" sz="1200" b="1">
                <a:latin typeface="Avenir Next LT Pro Light"/>
              </a:rPr>
              <a:t> </a:t>
            </a:r>
            <a:r>
              <a:rPr lang="en-US" sz="1200">
                <a:latin typeface="Avenir Next LT Pro Light"/>
              </a:rPr>
              <a:t>indicating areas with elevated SDOH-related need. </a:t>
            </a:r>
            <a:endParaRPr lang="en-US"/>
          </a:p>
          <a:p>
            <a:endParaRPr lang="en-US" sz="1200">
              <a:latin typeface="Avenir Next LT Pro Light"/>
            </a:endParaRPr>
          </a:p>
          <a:p>
            <a:pPr>
              <a:buFont typeface="Arial,Sans-Serif"/>
            </a:pPr>
            <a:r>
              <a:rPr lang="en-US" sz="1200">
                <a:latin typeface="Avenir Next LT Pro Light"/>
              </a:rPr>
              <a:t>The Opportunity Score is used to</a:t>
            </a:r>
            <a:r>
              <a:rPr lang="en-US" sz="1200" b="1">
                <a:latin typeface="Avenir Next LT Pro Light"/>
              </a:rPr>
              <a:t> prioritize </a:t>
            </a:r>
            <a:r>
              <a:rPr lang="en-US" sz="1200">
                <a:latin typeface="Avenir Next LT Pro Light"/>
              </a:rPr>
              <a:t>these counties for </a:t>
            </a:r>
            <a:r>
              <a:rPr lang="en-US" sz="1200" b="1">
                <a:latin typeface="Avenir Next LT Pro Light"/>
              </a:rPr>
              <a:t>plan expansion, supplemental benefits</a:t>
            </a:r>
            <a:r>
              <a:rPr lang="en-US" sz="1200">
                <a:latin typeface="Avenir Next LT Pro Light"/>
              </a:rPr>
              <a:t>, </a:t>
            </a:r>
            <a:r>
              <a:rPr lang="en-US" sz="1200" b="1">
                <a:latin typeface="Avenir Next LT Pro Light"/>
              </a:rPr>
              <a:t>and broader health equity strategies.</a:t>
            </a:r>
            <a:endParaRPr lang="en-US" b="1"/>
          </a:p>
          <a:p>
            <a:pPr marL="285750" indent="-285750">
              <a:buFont typeface="Arial,Sans-Serif"/>
              <a:buChar char="•"/>
            </a:pPr>
            <a:endParaRPr lang="en-US" sz="1200">
              <a:latin typeface="Avenir Next LT Pro Light"/>
            </a:endParaRPr>
          </a:p>
          <a:p>
            <a:endParaRPr lang="en-US" sz="1050">
              <a:solidFill>
                <a:srgbClr val="1A36B4"/>
              </a:solidFill>
            </a:endParaRPr>
          </a:p>
          <a:p>
            <a:pPr>
              <a:buFont typeface="Arial,Sans-Serif"/>
              <a:buChar char="•"/>
            </a:pPr>
            <a:endParaRPr lang="en-US" sz="1050"/>
          </a:p>
        </p:txBody>
      </p:sp>
      <p:pic>
        <p:nvPicPr>
          <p:cNvPr id="7" name="Picture 6">
            <a:extLst>
              <a:ext uri="{FF2B5EF4-FFF2-40B4-BE49-F238E27FC236}">
                <a16:creationId xmlns:a16="http://schemas.microsoft.com/office/drawing/2014/main" id="{91AE1903-3FA8-F2EC-F4C9-061266DF070C}"/>
              </a:ext>
            </a:extLst>
          </p:cNvPr>
          <p:cNvPicPr>
            <a:picLocks noChangeAspect="1"/>
          </p:cNvPicPr>
          <p:nvPr/>
        </p:nvPicPr>
        <p:blipFill>
          <a:blip r:embed="rId9"/>
          <a:srcRect l="34383" t="35972" r="38333" b="14126"/>
          <a:stretch/>
        </p:blipFill>
        <p:spPr>
          <a:xfrm>
            <a:off x="8383985" y="2593327"/>
            <a:ext cx="674295" cy="1902321"/>
          </a:xfrm>
          <a:prstGeom prst="rect">
            <a:avLst/>
          </a:prstGeom>
        </p:spPr>
      </p:pic>
      <p:pic>
        <p:nvPicPr>
          <p:cNvPr id="44" name="Picture 43">
            <a:extLst>
              <a:ext uri="{FF2B5EF4-FFF2-40B4-BE49-F238E27FC236}">
                <a16:creationId xmlns:a16="http://schemas.microsoft.com/office/drawing/2014/main" id="{8CA69DA2-8427-EDE9-50DB-C071D63B4BD9}"/>
              </a:ext>
            </a:extLst>
          </p:cNvPr>
          <p:cNvPicPr>
            <a:picLocks noChangeAspect="1"/>
          </p:cNvPicPr>
          <p:nvPr/>
        </p:nvPicPr>
        <p:blipFill>
          <a:blip r:embed="rId10"/>
          <a:srcRect l="38981" t="17917" r="38148" b="47917"/>
          <a:stretch/>
        </p:blipFill>
        <p:spPr>
          <a:xfrm>
            <a:off x="3743801" y="783706"/>
            <a:ext cx="454395" cy="458637"/>
          </a:xfrm>
          <a:prstGeom prst="ellipse">
            <a:avLst/>
          </a:prstGeom>
        </p:spPr>
      </p:pic>
      <p:pic>
        <p:nvPicPr>
          <p:cNvPr id="46" name="Picture 45">
            <a:extLst>
              <a:ext uri="{FF2B5EF4-FFF2-40B4-BE49-F238E27FC236}">
                <a16:creationId xmlns:a16="http://schemas.microsoft.com/office/drawing/2014/main" id="{4E045C18-E375-B529-AA8C-1A1810B0D99A}"/>
              </a:ext>
            </a:extLst>
          </p:cNvPr>
          <p:cNvPicPr>
            <a:picLocks noChangeAspect="1"/>
          </p:cNvPicPr>
          <p:nvPr/>
        </p:nvPicPr>
        <p:blipFill>
          <a:blip r:embed="rId10"/>
          <a:srcRect l="6416" t="17185" r="70582" b="49129"/>
          <a:stretch/>
        </p:blipFill>
        <p:spPr>
          <a:xfrm>
            <a:off x="7198859" y="798946"/>
            <a:ext cx="456257" cy="444879"/>
          </a:xfrm>
          <a:prstGeom prst="ellipse">
            <a:avLst/>
          </a:prstGeom>
        </p:spPr>
      </p:pic>
      <p:pic>
        <p:nvPicPr>
          <p:cNvPr id="48" name="Picture 47">
            <a:extLst>
              <a:ext uri="{FF2B5EF4-FFF2-40B4-BE49-F238E27FC236}">
                <a16:creationId xmlns:a16="http://schemas.microsoft.com/office/drawing/2014/main" id="{4B528F96-CAB8-2239-D965-7ABE82039633}"/>
              </a:ext>
            </a:extLst>
          </p:cNvPr>
          <p:cNvPicPr>
            <a:picLocks noChangeAspect="1"/>
          </p:cNvPicPr>
          <p:nvPr/>
        </p:nvPicPr>
        <p:blipFill>
          <a:blip r:embed="rId10"/>
          <a:srcRect l="69862" t="17606" r="7411" b="48468"/>
          <a:stretch/>
        </p:blipFill>
        <p:spPr>
          <a:xfrm>
            <a:off x="5486883" y="786765"/>
            <a:ext cx="458053" cy="449583"/>
          </a:xfrm>
          <a:prstGeom prst="ellipse">
            <a:avLst/>
          </a:prstGeom>
        </p:spPr>
      </p:pic>
    </p:spTree>
    <p:extLst>
      <p:ext uri="{BB962C8B-B14F-4D97-AF65-F5344CB8AC3E}">
        <p14:creationId xmlns:p14="http://schemas.microsoft.com/office/powerpoint/2010/main" val="46984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2C5F623-1517-6C8E-04F9-ED83DEA3028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66661B9-3927-ECCC-DC62-476BD78B13C4}"/>
              </a:ext>
            </a:extLst>
          </p:cNvPr>
          <p:cNvSpPr/>
          <p:nvPr/>
        </p:nvSpPr>
        <p:spPr>
          <a:xfrm>
            <a:off x="0" y="-1398"/>
            <a:ext cx="9144000" cy="569387"/>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B8DA41D-8569-50AA-8A74-E45C9932997F}"/>
              </a:ext>
            </a:extLst>
          </p:cNvPr>
          <p:cNvSpPr txBox="1">
            <a:spLocks/>
          </p:cNvSpPr>
          <p:nvPr/>
        </p:nvSpPr>
        <p:spPr>
          <a:xfrm>
            <a:off x="526" y="1976"/>
            <a:ext cx="9144000" cy="569064"/>
          </a:xfrm>
          <a:prstGeom prst="rect">
            <a:avLst/>
          </a:prstGeom>
        </p:spPr>
        <p:txBody>
          <a:bodyPr lIns="91440" tIns="45720" rIns="91440" bIns="4572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From Community Need to Consumer Perception</a:t>
            </a:r>
          </a:p>
        </p:txBody>
      </p:sp>
      <p:sp>
        <p:nvSpPr>
          <p:cNvPr id="3" name="TextBox 2">
            <a:extLst>
              <a:ext uri="{FF2B5EF4-FFF2-40B4-BE49-F238E27FC236}">
                <a16:creationId xmlns:a16="http://schemas.microsoft.com/office/drawing/2014/main" id="{294D2191-0C85-5224-2150-8F42EAC14336}"/>
              </a:ext>
            </a:extLst>
          </p:cNvPr>
          <p:cNvSpPr txBox="1"/>
          <p:nvPr/>
        </p:nvSpPr>
        <p:spPr>
          <a:xfrm>
            <a:off x="677912" y="3377265"/>
            <a:ext cx="366283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venir Next LT Pro"/>
                <a:ea typeface="Calibri"/>
                <a:cs typeface="Calibri"/>
              </a:rPr>
              <a:t>Understanding the environment, the market, plan offerings, and barriers to care highlight where the need is greatest—geographically and demographically.</a:t>
            </a:r>
            <a:endParaRPr lang="en-US" sz="1200">
              <a:latin typeface="Avenir Next LT Pro"/>
            </a:endParaRPr>
          </a:p>
          <a:p>
            <a:endParaRPr lang="en-US" sz="1200">
              <a:latin typeface="Avenir Next LT Pro"/>
              <a:ea typeface="Calibri"/>
              <a:cs typeface="Calibri"/>
            </a:endParaRPr>
          </a:p>
          <a:p>
            <a:r>
              <a:rPr lang="en-US" sz="1200">
                <a:latin typeface="Avenir Next LT Pro"/>
                <a:ea typeface="Calibri"/>
                <a:cs typeface="Calibri"/>
              </a:rPr>
              <a:t>These areas often correlate with lower access, higher burden, and lower enrollment.</a:t>
            </a:r>
            <a:endParaRPr lang="en-US" sz="1200">
              <a:latin typeface="Avenir Next LT Pro"/>
            </a:endParaRPr>
          </a:p>
        </p:txBody>
      </p:sp>
      <p:sp>
        <p:nvSpPr>
          <p:cNvPr id="9" name="TextBox 8">
            <a:extLst>
              <a:ext uri="{FF2B5EF4-FFF2-40B4-BE49-F238E27FC236}">
                <a16:creationId xmlns:a16="http://schemas.microsoft.com/office/drawing/2014/main" id="{743B295A-4B5F-0030-DC51-E926ED9A7FA3}"/>
              </a:ext>
            </a:extLst>
          </p:cNvPr>
          <p:cNvSpPr txBox="1"/>
          <p:nvPr/>
        </p:nvSpPr>
        <p:spPr>
          <a:xfrm>
            <a:off x="4811613" y="3471027"/>
            <a:ext cx="36561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venir Next LT Pro"/>
                <a:ea typeface="Calibri"/>
                <a:cs typeface="Calibri"/>
              </a:rPr>
              <a:t>But, access alone isn't always enough to capture market share.</a:t>
            </a:r>
            <a:endParaRPr lang="en-US" sz="1200">
              <a:latin typeface="Avenir Next LT Pro"/>
            </a:endParaRPr>
          </a:p>
          <a:p>
            <a:endParaRPr lang="en-US" sz="1200">
              <a:latin typeface="Avenir Next LT Pro"/>
              <a:ea typeface="Calibri"/>
              <a:cs typeface="Calibri"/>
            </a:endParaRPr>
          </a:p>
          <a:p>
            <a:r>
              <a:rPr lang="en-US" sz="1200">
                <a:latin typeface="Avenir Next LT Pro"/>
                <a:ea typeface="Calibri"/>
                <a:cs typeface="Calibri"/>
              </a:rPr>
              <a:t>How people feel about their options—trust, satisfaction, digital access—drives engagement.</a:t>
            </a:r>
            <a:endParaRPr lang="en-US" sz="1200">
              <a:latin typeface="Avenir Next LT Pro"/>
            </a:endParaRPr>
          </a:p>
          <a:p>
            <a:pPr algn="l"/>
            <a:endParaRPr lang="en-US" sz="1200">
              <a:latin typeface="Avenir Next LT Pro"/>
            </a:endParaRPr>
          </a:p>
        </p:txBody>
      </p:sp>
      <p:sp>
        <p:nvSpPr>
          <p:cNvPr id="10" name="TextBox 9">
            <a:extLst>
              <a:ext uri="{FF2B5EF4-FFF2-40B4-BE49-F238E27FC236}">
                <a16:creationId xmlns:a16="http://schemas.microsoft.com/office/drawing/2014/main" id="{A7DA3798-32F9-DB85-42B0-5DDA051DF91F}"/>
              </a:ext>
            </a:extLst>
          </p:cNvPr>
          <p:cNvSpPr txBox="1"/>
          <p:nvPr/>
        </p:nvSpPr>
        <p:spPr>
          <a:xfrm>
            <a:off x="914177" y="747949"/>
            <a:ext cx="7312821"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kern="1200">
                <a:solidFill>
                  <a:srgbClr val="000000"/>
                </a:solidFill>
                <a:latin typeface="Avenir Next LT Pro"/>
                <a:ea typeface="+mn-ea"/>
                <a:cs typeface="+mn-cs"/>
              </a:rPr>
              <a:t>To improve Medicare outreach and enrollment in high-need areas, we must understand the </a:t>
            </a:r>
            <a:r>
              <a:rPr lang="en-US" sz="1600" b="1" kern="1200">
                <a:solidFill>
                  <a:srgbClr val="000000"/>
                </a:solidFill>
                <a:latin typeface="Avenir Next LT Pro"/>
                <a:ea typeface="+mn-ea"/>
                <a:cs typeface="+mn-cs"/>
              </a:rPr>
              <a:t>environment </a:t>
            </a:r>
            <a:r>
              <a:rPr lang="en-US" sz="1600" kern="1200">
                <a:latin typeface="Avenir Next LT Pro"/>
                <a:ea typeface="+mn-ea"/>
                <a:cs typeface="+mn-cs"/>
              </a:rPr>
              <a:t>consumers</a:t>
            </a:r>
            <a:r>
              <a:rPr lang="en-US" sz="1600" kern="1200">
                <a:solidFill>
                  <a:srgbClr val="000000"/>
                </a:solidFill>
                <a:latin typeface="Avenir Next LT Pro"/>
                <a:ea typeface="+mn-ea"/>
                <a:cs typeface="+mn-cs"/>
              </a:rPr>
              <a:t> live in and their </a:t>
            </a:r>
            <a:r>
              <a:rPr lang="en-US" sz="1600" b="1" kern="1200">
                <a:latin typeface="Avenir Next LT Pro"/>
                <a:ea typeface="+mn-ea"/>
                <a:cs typeface="+mn-cs"/>
              </a:rPr>
              <a:t>perception </a:t>
            </a:r>
            <a:r>
              <a:rPr lang="en-US" sz="1600" kern="1200">
                <a:latin typeface="Avenir Next LT Pro"/>
                <a:ea typeface="+mn-ea"/>
                <a:cs typeface="+mn-cs"/>
              </a:rPr>
              <a:t>of healthcare providers</a:t>
            </a:r>
            <a:r>
              <a:rPr lang="en-US" sz="1600" kern="1200">
                <a:solidFill>
                  <a:srgbClr val="000000"/>
                </a:solidFill>
                <a:latin typeface="Avenir Next LT Pro"/>
                <a:ea typeface="+mn-ea"/>
                <a:cs typeface="+mn-cs"/>
              </a:rPr>
              <a:t>.</a:t>
            </a:r>
            <a:endParaRPr lang="en-US" sz="1600">
              <a:latin typeface="Avenir Next LT Pro"/>
            </a:endParaRPr>
          </a:p>
        </p:txBody>
      </p:sp>
      <p:pic>
        <p:nvPicPr>
          <p:cNvPr id="14" name="Picture 13" descr="File:Suspension bridge icon.svg - Wikimedia Commons">
            <a:extLst>
              <a:ext uri="{FF2B5EF4-FFF2-40B4-BE49-F238E27FC236}">
                <a16:creationId xmlns:a16="http://schemas.microsoft.com/office/drawing/2014/main" id="{C5A780E3-B3E0-E7C5-B5A7-AF2446A1FEC9}"/>
              </a:ext>
            </a:extLst>
          </p:cNvPr>
          <p:cNvPicPr>
            <a:picLocks noChangeAspect="1"/>
          </p:cNvPicPr>
          <p:nvPr/>
        </p:nvPicPr>
        <p:blipFill>
          <a:blip r:embed="rId3"/>
          <a:stretch>
            <a:fillRect/>
          </a:stretch>
        </p:blipFill>
        <p:spPr>
          <a:xfrm>
            <a:off x="2628677" y="1835317"/>
            <a:ext cx="3877267" cy="1195862"/>
          </a:xfrm>
          <a:prstGeom prst="rect">
            <a:avLst/>
          </a:prstGeom>
        </p:spPr>
      </p:pic>
      <p:sp>
        <p:nvSpPr>
          <p:cNvPr id="17" name="Rectangle 16">
            <a:extLst>
              <a:ext uri="{FF2B5EF4-FFF2-40B4-BE49-F238E27FC236}">
                <a16:creationId xmlns:a16="http://schemas.microsoft.com/office/drawing/2014/main" id="{31D3AE6E-771E-7033-D149-3DAAB129ACF0}"/>
              </a:ext>
            </a:extLst>
          </p:cNvPr>
          <p:cNvSpPr/>
          <p:nvPr/>
        </p:nvSpPr>
        <p:spPr>
          <a:xfrm>
            <a:off x="6414306" y="2174644"/>
            <a:ext cx="1813035" cy="517924"/>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Avenir Next LT Pro"/>
              </a:rPr>
              <a:t>Market Sentiment</a:t>
            </a:r>
            <a:endParaRPr lang="en-US"/>
          </a:p>
        </p:txBody>
      </p:sp>
      <p:grpSp>
        <p:nvGrpSpPr>
          <p:cNvPr id="21" name="Group 20">
            <a:extLst>
              <a:ext uri="{FF2B5EF4-FFF2-40B4-BE49-F238E27FC236}">
                <a16:creationId xmlns:a16="http://schemas.microsoft.com/office/drawing/2014/main" id="{E1D67530-E760-5527-EE3E-0F2B9A64FD06}"/>
              </a:ext>
            </a:extLst>
          </p:cNvPr>
          <p:cNvGrpSpPr/>
          <p:nvPr/>
        </p:nvGrpSpPr>
        <p:grpSpPr>
          <a:xfrm>
            <a:off x="914736" y="1670117"/>
            <a:ext cx="1751834" cy="1530193"/>
            <a:chOff x="682564" y="1571890"/>
            <a:chExt cx="1751834" cy="1530193"/>
          </a:xfrm>
        </p:grpSpPr>
        <p:sp>
          <p:nvSpPr>
            <p:cNvPr id="16" name="Rectangle 15">
              <a:extLst>
                <a:ext uri="{FF2B5EF4-FFF2-40B4-BE49-F238E27FC236}">
                  <a16:creationId xmlns:a16="http://schemas.microsoft.com/office/drawing/2014/main" id="{4D6ED811-DCDE-9D65-2F44-43FBC6C4DA73}"/>
                </a:ext>
              </a:extLst>
            </p:cNvPr>
            <p:cNvSpPr/>
            <p:nvPr/>
          </p:nvSpPr>
          <p:spPr>
            <a:xfrm>
              <a:off x="691149" y="2112136"/>
              <a:ext cx="1743249" cy="458631"/>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Avenir Next LT Pro"/>
                </a:rPr>
                <a:t>Plan Offerings</a:t>
              </a:r>
            </a:p>
          </p:txBody>
        </p:sp>
        <p:sp>
          <p:nvSpPr>
            <p:cNvPr id="18" name="Rectangle 17">
              <a:extLst>
                <a:ext uri="{FF2B5EF4-FFF2-40B4-BE49-F238E27FC236}">
                  <a16:creationId xmlns:a16="http://schemas.microsoft.com/office/drawing/2014/main" id="{CA33F831-227C-0634-E364-F5DE5AA6CCF1}"/>
                </a:ext>
              </a:extLst>
            </p:cNvPr>
            <p:cNvSpPr/>
            <p:nvPr/>
          </p:nvSpPr>
          <p:spPr>
            <a:xfrm>
              <a:off x="682564" y="1571890"/>
              <a:ext cx="1742170" cy="460417"/>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Avenir Next LT Pro"/>
                </a:rPr>
                <a:t>Enrollment + Market</a:t>
              </a:r>
              <a:endParaRPr lang="en-US"/>
            </a:p>
          </p:txBody>
        </p:sp>
        <p:sp>
          <p:nvSpPr>
            <p:cNvPr id="19" name="Rectangle 18">
              <a:extLst>
                <a:ext uri="{FF2B5EF4-FFF2-40B4-BE49-F238E27FC236}">
                  <a16:creationId xmlns:a16="http://schemas.microsoft.com/office/drawing/2014/main" id="{F041BB2C-3CA8-3DB5-4F5A-2097F0D52CF9}"/>
                </a:ext>
              </a:extLst>
            </p:cNvPr>
            <p:cNvSpPr/>
            <p:nvPr/>
          </p:nvSpPr>
          <p:spPr>
            <a:xfrm>
              <a:off x="691149" y="2643452"/>
              <a:ext cx="1743249" cy="458631"/>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Avenir Next LT Pro"/>
                </a:rPr>
                <a:t>SDOH Factors</a:t>
              </a:r>
              <a:endParaRPr lang="en-US"/>
            </a:p>
          </p:txBody>
        </p:sp>
      </p:grpSp>
      <p:grpSp>
        <p:nvGrpSpPr>
          <p:cNvPr id="20" name="Group 19">
            <a:extLst>
              <a:ext uri="{FF2B5EF4-FFF2-40B4-BE49-F238E27FC236}">
                <a16:creationId xmlns:a16="http://schemas.microsoft.com/office/drawing/2014/main" id="{2C516DCE-B051-0659-209E-74AA8CC9E875}"/>
              </a:ext>
            </a:extLst>
          </p:cNvPr>
          <p:cNvGrpSpPr/>
          <p:nvPr/>
        </p:nvGrpSpPr>
        <p:grpSpPr>
          <a:xfrm>
            <a:off x="0" y="4800600"/>
            <a:ext cx="9144000" cy="348981"/>
            <a:chOff x="0" y="4800600"/>
            <a:chExt cx="9144000" cy="348981"/>
          </a:xfrm>
        </p:grpSpPr>
        <p:sp>
          <p:nvSpPr>
            <p:cNvPr id="12" name="Rectangle 11">
              <a:extLst>
                <a:ext uri="{FF2B5EF4-FFF2-40B4-BE49-F238E27FC236}">
                  <a16:creationId xmlns:a16="http://schemas.microsoft.com/office/drawing/2014/main" id="{2FB0E81D-D708-7948-6856-E3D557C503CC}"/>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uisiana State University, PNG, Symbol, History, Meaning">
              <a:extLst>
                <a:ext uri="{FF2B5EF4-FFF2-40B4-BE49-F238E27FC236}">
                  <a16:creationId xmlns:a16="http://schemas.microsoft.com/office/drawing/2014/main" id="{907CA53F-7211-77D2-4A4F-44FE853217D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006DA08-B561-7EA1-F9DE-0AB3186627B4}"/>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18</a:t>
              </a:r>
              <a:endParaRPr lang="en-US" sz="1100">
                <a:solidFill>
                  <a:schemeClr val="bg1"/>
                </a:solidFill>
                <a:latin typeface="Avenir Next LT Pro" panose="020B0504020202020204" pitchFamily="34" charset="0"/>
              </a:endParaRPr>
            </a:p>
          </p:txBody>
        </p:sp>
      </p:grpSp>
    </p:spTree>
    <p:extLst>
      <p:ext uri="{BB962C8B-B14F-4D97-AF65-F5344CB8AC3E}">
        <p14:creationId xmlns:p14="http://schemas.microsoft.com/office/powerpoint/2010/main" val="293833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01A3615-4FED-3C60-77AE-9830767601D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0DC7C1F-EFA4-75F6-5A56-3A811A1D3D9E}"/>
              </a:ext>
            </a:extLst>
          </p:cNvPr>
          <p:cNvSpPr/>
          <p:nvPr/>
        </p:nvSpPr>
        <p:spPr>
          <a:xfrm>
            <a:off x="0" y="-1398"/>
            <a:ext cx="9144000" cy="788271"/>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AB3151DD-D8ED-D77B-5596-89CABA20BB7A}"/>
              </a:ext>
            </a:extLst>
          </p:cNvPr>
          <p:cNvGraphicFramePr>
            <a:graphicFrameLocks noGrp="1"/>
          </p:cNvGraphicFramePr>
          <p:nvPr>
            <p:extLst>
              <p:ext uri="{D42A27DB-BD31-4B8C-83A1-F6EECF244321}">
                <p14:modId xmlns:p14="http://schemas.microsoft.com/office/powerpoint/2010/main" val="564267526"/>
              </p:ext>
            </p:extLst>
          </p:nvPr>
        </p:nvGraphicFramePr>
        <p:xfrm>
          <a:off x="330439" y="1135031"/>
          <a:ext cx="8394232" cy="3117319"/>
        </p:xfrm>
        <a:graphic>
          <a:graphicData uri="http://schemas.openxmlformats.org/drawingml/2006/table">
            <a:tbl>
              <a:tblPr firstRow="1" bandRow="1">
                <a:tableStyleId>{3C2FFA5D-87B4-456A-9821-1D502468CF0F}</a:tableStyleId>
              </a:tblPr>
              <a:tblGrid>
                <a:gridCol w="1205507">
                  <a:extLst>
                    <a:ext uri="{9D8B030D-6E8A-4147-A177-3AD203B41FA5}">
                      <a16:colId xmlns:a16="http://schemas.microsoft.com/office/drawing/2014/main" val="1480979232"/>
                    </a:ext>
                  </a:extLst>
                </a:gridCol>
                <a:gridCol w="1160859">
                  <a:extLst>
                    <a:ext uri="{9D8B030D-6E8A-4147-A177-3AD203B41FA5}">
                      <a16:colId xmlns:a16="http://schemas.microsoft.com/office/drawing/2014/main" val="2120060641"/>
                    </a:ext>
                  </a:extLst>
                </a:gridCol>
                <a:gridCol w="6027866">
                  <a:extLst>
                    <a:ext uri="{9D8B030D-6E8A-4147-A177-3AD203B41FA5}">
                      <a16:colId xmlns:a16="http://schemas.microsoft.com/office/drawing/2014/main" val="2251493973"/>
                    </a:ext>
                  </a:extLst>
                </a:gridCol>
              </a:tblGrid>
              <a:tr h="302348">
                <a:tc>
                  <a:txBody>
                    <a:bodyPr/>
                    <a:lstStyle/>
                    <a:p>
                      <a:r>
                        <a:rPr lang="en-US" sz="1200">
                          <a:solidFill>
                            <a:srgbClr val="1D1D1D"/>
                          </a:solidFill>
                          <a:latin typeface="Avenir Next LT Pro"/>
                        </a:rPr>
                        <a:t>Organization</a:t>
                      </a:r>
                    </a:p>
                  </a:txBody>
                  <a:tcPr anchor="ctr"/>
                </a:tc>
                <a:tc>
                  <a:txBody>
                    <a:bodyPr/>
                    <a:lstStyle/>
                    <a:p>
                      <a:pPr algn="ctr"/>
                      <a:r>
                        <a:rPr lang="en-US" sz="1200">
                          <a:solidFill>
                            <a:srgbClr val="1D1D1D"/>
                          </a:solidFill>
                          <a:latin typeface="Avenir Next LT Pro"/>
                        </a:rPr>
                        <a:t>Reputation</a:t>
                      </a:r>
                    </a:p>
                  </a:txBody>
                  <a:tcPr anchor="ctr"/>
                </a:tc>
                <a:tc>
                  <a:txBody>
                    <a:bodyPr/>
                    <a:lstStyle/>
                    <a:p>
                      <a:r>
                        <a:rPr lang="en-US" sz="1200">
                          <a:solidFill>
                            <a:srgbClr val="1D1D1D"/>
                          </a:solidFill>
                          <a:latin typeface="Avenir Next LT Pro"/>
                        </a:rPr>
                        <a:t>Key Insights</a:t>
                      </a:r>
                    </a:p>
                  </a:txBody>
                  <a:tcPr anchor="ctr"/>
                </a:tc>
                <a:extLst>
                  <a:ext uri="{0D108BD9-81ED-4DB2-BD59-A6C34878D82A}">
                    <a16:rowId xmlns:a16="http://schemas.microsoft.com/office/drawing/2014/main" val="1969664154"/>
                  </a:ext>
                </a:extLst>
              </a:tr>
              <a:tr h="469162">
                <a:tc>
                  <a:txBody>
                    <a:bodyPr/>
                    <a:lstStyle/>
                    <a:p>
                      <a:pPr lvl="0">
                        <a:buNone/>
                      </a:pPr>
                      <a:r>
                        <a:rPr lang="en-US" sz="1200">
                          <a:solidFill>
                            <a:srgbClr val="1D1D1D"/>
                          </a:solidFill>
                          <a:latin typeface="Avenir Next LT Pro"/>
                        </a:rPr>
                        <a:t>HCSC</a:t>
                      </a:r>
                    </a:p>
                  </a:txBody>
                  <a:tcPr anchor="ctr"/>
                </a:tc>
                <a:tc>
                  <a:txBody>
                    <a:bodyPr/>
                    <a:lstStyle/>
                    <a:p>
                      <a:pPr lvl="0" algn="ctr">
                        <a:buNone/>
                      </a:pPr>
                      <a:r>
                        <a:rPr lang="en-US" sz="1200">
                          <a:solidFill>
                            <a:srgbClr val="1D1D1D"/>
                          </a:solidFill>
                          <a:latin typeface="Avenir Next LT Pro"/>
                        </a:rPr>
                        <a:t>3 out of 5</a:t>
                      </a:r>
                    </a:p>
                    <a:p>
                      <a:pPr lvl="0" algn="ctr">
                        <a:buNone/>
                      </a:pPr>
                      <a:r>
                        <a:rPr lang="en-US" sz="1200" u="none" strike="noStrike" noProof="0">
                          <a:solidFill>
                            <a:srgbClr val="1D1D1D"/>
                          </a:solidFill>
                          <a:latin typeface="Avenir Next LT Pro"/>
                        </a:rPr>
                        <a:t>★★★☆☆</a:t>
                      </a:r>
                      <a:endParaRPr lang="en-US" sz="1200">
                        <a:solidFill>
                          <a:srgbClr val="1D1D1D"/>
                        </a:solidFill>
                        <a:latin typeface="Avenir Next LT Pro"/>
                      </a:endParaRPr>
                    </a:p>
                  </a:txBody>
                  <a:tcPr anchor="ctr"/>
                </a:tc>
                <a:tc>
                  <a:txBody>
                    <a:bodyPr/>
                    <a:lstStyle/>
                    <a:p>
                      <a:pPr marL="0" marR="0" lvl="3" indent="0" algn="l">
                        <a:lnSpc>
                          <a:spcPct val="100000"/>
                        </a:lnSpc>
                        <a:spcBef>
                          <a:spcPts val="0"/>
                        </a:spcBef>
                        <a:spcAft>
                          <a:spcPts val="0"/>
                        </a:spcAft>
                        <a:buNone/>
                      </a:pPr>
                      <a:r>
                        <a:rPr lang="en-US" sz="1200" u="none" strike="noStrike" noProof="0">
                          <a:solidFill>
                            <a:srgbClr val="1D1D1D"/>
                          </a:solidFill>
                          <a:latin typeface="Avenir Next LT Pro"/>
                        </a:rPr>
                        <a:t>High trust (81%), 92% would recommend</a:t>
                      </a:r>
                      <a:endParaRPr lang="en-US" sz="1200">
                        <a:solidFill>
                          <a:srgbClr val="1D1D1D"/>
                        </a:solidFill>
                        <a:latin typeface="Avenir Next LT Pro"/>
                      </a:endParaRPr>
                    </a:p>
                  </a:txBody>
                  <a:tcPr anchor="ctr"/>
                </a:tc>
                <a:extLst>
                  <a:ext uri="{0D108BD9-81ED-4DB2-BD59-A6C34878D82A}">
                    <a16:rowId xmlns:a16="http://schemas.microsoft.com/office/drawing/2014/main" val="182288977"/>
                  </a:ext>
                </a:extLst>
              </a:tr>
              <a:tr h="469162">
                <a:tc>
                  <a:txBody>
                    <a:bodyPr/>
                    <a:lstStyle/>
                    <a:p>
                      <a:pPr lvl="0">
                        <a:buNone/>
                      </a:pPr>
                      <a:r>
                        <a:rPr lang="en-US" sz="1200">
                          <a:solidFill>
                            <a:srgbClr val="1D1D1D"/>
                          </a:solidFill>
                          <a:latin typeface="Avenir Next LT Pro"/>
                        </a:rPr>
                        <a:t>Humana</a:t>
                      </a:r>
                    </a:p>
                  </a:txBody>
                  <a:tcPr anchor="ctr"/>
                </a:tc>
                <a:tc>
                  <a:txBody>
                    <a:bodyPr/>
                    <a:lstStyle/>
                    <a:p>
                      <a:pPr lvl="0" algn="ctr">
                        <a:lnSpc>
                          <a:spcPct val="100000"/>
                        </a:lnSpc>
                        <a:spcBef>
                          <a:spcPts val="0"/>
                        </a:spcBef>
                        <a:spcAft>
                          <a:spcPts val="0"/>
                        </a:spcAft>
                        <a:buNone/>
                      </a:pPr>
                      <a:r>
                        <a:rPr lang="en-US" sz="1200" u="none" strike="noStrike" noProof="0">
                          <a:solidFill>
                            <a:srgbClr val="1D1D1D"/>
                          </a:solidFill>
                          <a:latin typeface="Avenir Next LT Pro"/>
                        </a:rPr>
                        <a:t>3 out of 5</a:t>
                      </a:r>
                    </a:p>
                    <a:p>
                      <a:pPr lvl="0" algn="ctr">
                        <a:lnSpc>
                          <a:spcPct val="100000"/>
                        </a:lnSpc>
                        <a:spcBef>
                          <a:spcPts val="0"/>
                        </a:spcBef>
                        <a:spcAft>
                          <a:spcPts val="0"/>
                        </a:spcAft>
                        <a:buNone/>
                      </a:pPr>
                      <a:r>
                        <a:rPr lang="en-US" sz="1200" u="none" strike="noStrike" noProof="0">
                          <a:solidFill>
                            <a:srgbClr val="1D1D1D"/>
                          </a:solidFill>
                          <a:latin typeface="Avenir Next LT Pro"/>
                        </a:rPr>
                        <a:t>★★★☆☆</a:t>
                      </a:r>
                      <a:endParaRPr lang="en-US" sz="1200">
                        <a:solidFill>
                          <a:srgbClr val="1D1D1D"/>
                        </a:solidFill>
                        <a:latin typeface="Avenir Next LT Pro"/>
                      </a:endParaRPr>
                    </a:p>
                  </a:txBody>
                  <a:tcPr anchor="ctr"/>
                </a:tc>
                <a:tc>
                  <a:txBody>
                    <a:bodyPr/>
                    <a:lstStyle/>
                    <a:p>
                      <a:r>
                        <a:rPr lang="en-US" sz="1200">
                          <a:solidFill>
                            <a:srgbClr val="1D1D1D"/>
                          </a:solidFill>
                          <a:latin typeface="Avenir Next LT Pro"/>
                        </a:rPr>
                        <a:t>Existing customers report dissatisfaction with plans</a:t>
                      </a:r>
                    </a:p>
                  </a:txBody>
                  <a:tcPr anchor="ctr"/>
                </a:tc>
                <a:extLst>
                  <a:ext uri="{0D108BD9-81ED-4DB2-BD59-A6C34878D82A}">
                    <a16:rowId xmlns:a16="http://schemas.microsoft.com/office/drawing/2014/main" val="635913148"/>
                  </a:ext>
                </a:extLst>
              </a:tr>
              <a:tr h="469161">
                <a:tc>
                  <a:txBody>
                    <a:bodyPr/>
                    <a:lstStyle/>
                    <a:p>
                      <a:pPr lvl="0">
                        <a:buNone/>
                      </a:pPr>
                      <a:r>
                        <a:rPr lang="en-US" sz="1200">
                          <a:solidFill>
                            <a:srgbClr val="1D1D1D"/>
                          </a:solidFill>
                          <a:latin typeface="Avenir Next LT Pro"/>
                        </a:rPr>
                        <a:t>Cigna</a:t>
                      </a:r>
                    </a:p>
                  </a:txBody>
                  <a:tcPr anchor="ctr"/>
                </a:tc>
                <a:tc>
                  <a:txBody>
                    <a:bodyPr/>
                    <a:lstStyle/>
                    <a:p>
                      <a:pPr lvl="0" algn="ctr">
                        <a:lnSpc>
                          <a:spcPct val="100000"/>
                        </a:lnSpc>
                        <a:spcBef>
                          <a:spcPts val="0"/>
                        </a:spcBef>
                        <a:spcAft>
                          <a:spcPts val="0"/>
                        </a:spcAft>
                        <a:buNone/>
                      </a:pPr>
                      <a:r>
                        <a:rPr lang="en-US" sz="1200" u="none" strike="noStrike" noProof="0">
                          <a:solidFill>
                            <a:srgbClr val="1D1D1D"/>
                          </a:solidFill>
                          <a:latin typeface="Avenir Next LT Pro"/>
                        </a:rPr>
                        <a:t>2 out of 5</a:t>
                      </a:r>
                    </a:p>
                    <a:p>
                      <a:pPr lvl="0" algn="ctr">
                        <a:lnSpc>
                          <a:spcPct val="100000"/>
                        </a:lnSpc>
                        <a:spcBef>
                          <a:spcPts val="0"/>
                        </a:spcBef>
                        <a:spcAft>
                          <a:spcPts val="0"/>
                        </a:spcAft>
                        <a:buNone/>
                      </a:pPr>
                      <a:r>
                        <a:rPr lang="en-US" sz="1200" b="0" i="0" u="none" strike="noStrike" noProof="0">
                          <a:solidFill>
                            <a:srgbClr val="1D1D1D"/>
                          </a:solidFill>
                          <a:latin typeface="Avenir Next LT Pro"/>
                        </a:rPr>
                        <a:t>★★☆☆☆</a:t>
                      </a:r>
                      <a:endParaRPr lang="en-US"/>
                    </a:p>
                  </a:txBody>
                  <a:tcPr anchor="ctr"/>
                </a:tc>
                <a:tc>
                  <a:txBody>
                    <a:bodyPr/>
                    <a:lstStyle/>
                    <a:p>
                      <a:pPr lvl="0" algn="l">
                        <a:lnSpc>
                          <a:spcPct val="100000"/>
                        </a:lnSpc>
                        <a:spcBef>
                          <a:spcPts val="0"/>
                        </a:spcBef>
                        <a:spcAft>
                          <a:spcPts val="0"/>
                        </a:spcAft>
                        <a:buNone/>
                      </a:pPr>
                      <a:r>
                        <a:rPr lang="en-US" sz="1200" b="0" i="0" u="none" strike="noStrike" noProof="0">
                          <a:solidFill>
                            <a:srgbClr val="1D1D1D"/>
                          </a:solidFill>
                          <a:latin typeface="Avenir Next LT Pro"/>
                        </a:rPr>
                        <a:t>Coverage gaps and controversies </a:t>
                      </a:r>
                      <a:endParaRPr lang="en-US" sz="1200" b="0" i="0" u="none" strike="noStrike" noProof="0">
                        <a:solidFill>
                          <a:srgbClr val="1A36B4"/>
                        </a:solidFill>
                        <a:latin typeface="Avenir Next LT Pro"/>
                      </a:endParaRPr>
                    </a:p>
                    <a:p>
                      <a:pPr lvl="0" algn="l">
                        <a:lnSpc>
                          <a:spcPct val="100000"/>
                        </a:lnSpc>
                        <a:spcBef>
                          <a:spcPts val="0"/>
                        </a:spcBef>
                        <a:spcAft>
                          <a:spcPts val="0"/>
                        </a:spcAft>
                        <a:buNone/>
                      </a:pPr>
                      <a:r>
                        <a:rPr lang="en-US" sz="1200" b="0" i="0" u="none" strike="noStrike" noProof="0">
                          <a:solidFill>
                            <a:srgbClr val="1D1D1D"/>
                          </a:solidFill>
                          <a:latin typeface="Avenir Next LT Pro"/>
                        </a:rPr>
                        <a:t>over coverage decisions</a:t>
                      </a:r>
                      <a:endParaRPr lang="en-US" sz="1200" b="0" i="0" u="none" strike="noStrike" noProof="0">
                        <a:solidFill>
                          <a:srgbClr val="1A36B4"/>
                        </a:solidFill>
                        <a:latin typeface="Avenir Next LT Pro"/>
                      </a:endParaRPr>
                    </a:p>
                  </a:txBody>
                  <a:tcPr anchor="ctr"/>
                </a:tc>
                <a:extLst>
                  <a:ext uri="{0D108BD9-81ED-4DB2-BD59-A6C34878D82A}">
                    <a16:rowId xmlns:a16="http://schemas.microsoft.com/office/drawing/2014/main" val="4007376656"/>
                  </a:ext>
                </a:extLst>
              </a:tr>
              <a:tr h="469162">
                <a:tc>
                  <a:txBody>
                    <a:bodyPr/>
                    <a:lstStyle/>
                    <a:p>
                      <a:r>
                        <a:rPr lang="en-US" sz="1200">
                          <a:solidFill>
                            <a:srgbClr val="1D1D1D"/>
                          </a:solidFill>
                          <a:latin typeface="Avenir Next LT Pro"/>
                        </a:rPr>
                        <a:t>Centene Corp</a:t>
                      </a:r>
                    </a:p>
                  </a:txBody>
                  <a:tcPr anchor="ctr"/>
                </a:tc>
                <a:tc>
                  <a:txBody>
                    <a:bodyPr/>
                    <a:lstStyle/>
                    <a:p>
                      <a:pPr lvl="0" algn="ctr">
                        <a:lnSpc>
                          <a:spcPct val="100000"/>
                        </a:lnSpc>
                        <a:spcBef>
                          <a:spcPts val="0"/>
                        </a:spcBef>
                        <a:spcAft>
                          <a:spcPts val="0"/>
                        </a:spcAft>
                        <a:buNone/>
                      </a:pPr>
                      <a:r>
                        <a:rPr lang="en-US" sz="1200" u="none" strike="noStrike" noProof="0">
                          <a:solidFill>
                            <a:srgbClr val="1D1D1D"/>
                          </a:solidFill>
                          <a:latin typeface="Avenir Next LT Pro"/>
                        </a:rPr>
                        <a:t>2 out of 5</a:t>
                      </a:r>
                    </a:p>
                    <a:p>
                      <a:pPr lvl="0" algn="ctr">
                        <a:lnSpc>
                          <a:spcPct val="100000"/>
                        </a:lnSpc>
                        <a:spcBef>
                          <a:spcPts val="0"/>
                        </a:spcBef>
                        <a:spcAft>
                          <a:spcPts val="0"/>
                        </a:spcAft>
                        <a:buNone/>
                      </a:pPr>
                      <a:r>
                        <a:rPr lang="en-US" sz="1200" u="none" strike="noStrike" noProof="0">
                          <a:solidFill>
                            <a:srgbClr val="1D1D1D"/>
                          </a:solidFill>
                          <a:latin typeface="Avenir Next LT Pro"/>
                        </a:rPr>
                        <a:t>★★☆☆☆</a:t>
                      </a:r>
                      <a:endParaRPr lang="en-US" sz="1200">
                        <a:solidFill>
                          <a:srgbClr val="1D1D1D"/>
                        </a:solidFill>
                        <a:latin typeface="Avenir Next LT Pro"/>
                      </a:endParaRPr>
                    </a:p>
                  </a:txBody>
                  <a:tcPr anchor="ctr"/>
                </a:tc>
                <a:tc>
                  <a:txBody>
                    <a:bodyPr/>
                    <a:lstStyle/>
                    <a:p>
                      <a:pPr lvl="0">
                        <a:buNone/>
                      </a:pPr>
                      <a:r>
                        <a:rPr lang="en-US" sz="1200">
                          <a:solidFill>
                            <a:srgbClr val="1D1D1D"/>
                          </a:solidFill>
                          <a:latin typeface="Avenir Next LT Pro"/>
                        </a:rPr>
                        <a:t>Downgraded Medicare star rating by US regulators </a:t>
                      </a:r>
                    </a:p>
                  </a:txBody>
                  <a:tcPr anchor="ctr"/>
                </a:tc>
                <a:extLst>
                  <a:ext uri="{0D108BD9-81ED-4DB2-BD59-A6C34878D82A}">
                    <a16:rowId xmlns:a16="http://schemas.microsoft.com/office/drawing/2014/main" val="1365847501"/>
                  </a:ext>
                </a:extLst>
              </a:tr>
              <a:tr h="469162">
                <a:tc>
                  <a:txBody>
                    <a:bodyPr/>
                    <a:lstStyle/>
                    <a:p>
                      <a:r>
                        <a:rPr lang="en-US" sz="1200">
                          <a:solidFill>
                            <a:srgbClr val="1D1D1D"/>
                          </a:solidFill>
                          <a:latin typeface="Avenir Next LT Pro"/>
                        </a:rPr>
                        <a:t>CVS</a:t>
                      </a:r>
                    </a:p>
                  </a:txBody>
                  <a:tcPr anchor="ctr"/>
                </a:tc>
                <a:tc>
                  <a:txBody>
                    <a:bodyPr/>
                    <a:lstStyle/>
                    <a:p>
                      <a:pPr lvl="0" algn="ctr">
                        <a:lnSpc>
                          <a:spcPct val="100000"/>
                        </a:lnSpc>
                        <a:spcBef>
                          <a:spcPts val="0"/>
                        </a:spcBef>
                        <a:spcAft>
                          <a:spcPts val="0"/>
                        </a:spcAft>
                        <a:buNone/>
                      </a:pPr>
                      <a:r>
                        <a:rPr lang="en-US" sz="1200" u="none" strike="noStrike" noProof="0">
                          <a:solidFill>
                            <a:srgbClr val="1D1D1D"/>
                          </a:solidFill>
                          <a:latin typeface="Avenir Next LT Pro"/>
                        </a:rPr>
                        <a:t>2 out of 5</a:t>
                      </a:r>
                    </a:p>
                    <a:p>
                      <a:pPr lvl="0" algn="ctr">
                        <a:lnSpc>
                          <a:spcPct val="100000"/>
                        </a:lnSpc>
                        <a:spcBef>
                          <a:spcPts val="0"/>
                        </a:spcBef>
                        <a:spcAft>
                          <a:spcPts val="0"/>
                        </a:spcAft>
                        <a:buNone/>
                      </a:pPr>
                      <a:r>
                        <a:rPr lang="en-US" sz="1200" u="none" strike="noStrike" noProof="0">
                          <a:solidFill>
                            <a:srgbClr val="1D1D1D"/>
                          </a:solidFill>
                          <a:latin typeface="Avenir Next LT Pro"/>
                        </a:rPr>
                        <a:t>★★☆☆☆</a:t>
                      </a:r>
                    </a:p>
                  </a:txBody>
                  <a:tcPr anchor="ctr"/>
                </a:tc>
                <a:tc>
                  <a:txBody>
                    <a:bodyPr/>
                    <a:lstStyle/>
                    <a:p>
                      <a:r>
                        <a:rPr lang="en-US" sz="1200">
                          <a:solidFill>
                            <a:srgbClr val="1D1D1D"/>
                          </a:solidFill>
                          <a:latin typeface="Avenir Next LT Pro"/>
                        </a:rPr>
                        <a:t>Allegations of filling illegal opioid prescriptions and billing federal health insurance programs</a:t>
                      </a:r>
                    </a:p>
                  </a:txBody>
                  <a:tcPr anchor="ctr"/>
                </a:tc>
                <a:extLst>
                  <a:ext uri="{0D108BD9-81ED-4DB2-BD59-A6C34878D82A}">
                    <a16:rowId xmlns:a16="http://schemas.microsoft.com/office/drawing/2014/main" val="4128436855"/>
                  </a:ext>
                </a:extLst>
              </a:tr>
              <a:tr h="469162">
                <a:tc>
                  <a:txBody>
                    <a:bodyPr/>
                    <a:lstStyle/>
                    <a:p>
                      <a:pPr lvl="0">
                        <a:buNone/>
                      </a:pPr>
                      <a:r>
                        <a:rPr lang="en-US" sz="1200">
                          <a:solidFill>
                            <a:srgbClr val="1D1D1D"/>
                          </a:solidFill>
                          <a:latin typeface="Avenir Next LT Pro"/>
                        </a:rPr>
                        <a:t>UnitedHealth Group</a:t>
                      </a:r>
                    </a:p>
                  </a:txBody>
                  <a:tcPr anchor="ctr"/>
                </a:tc>
                <a:tc>
                  <a:txBody>
                    <a:bodyPr/>
                    <a:lstStyle/>
                    <a:p>
                      <a:pPr lvl="0" algn="ctr">
                        <a:lnSpc>
                          <a:spcPct val="100000"/>
                        </a:lnSpc>
                        <a:spcBef>
                          <a:spcPts val="0"/>
                        </a:spcBef>
                        <a:spcAft>
                          <a:spcPts val="0"/>
                        </a:spcAft>
                        <a:buNone/>
                      </a:pPr>
                      <a:r>
                        <a:rPr lang="en-US" sz="1200" u="none" strike="noStrike" noProof="0">
                          <a:solidFill>
                            <a:srgbClr val="1D1D1D"/>
                          </a:solidFill>
                          <a:latin typeface="Avenir Next LT Pro"/>
                        </a:rPr>
                        <a:t>2 out of 5</a:t>
                      </a:r>
                    </a:p>
                    <a:p>
                      <a:pPr lvl="0" algn="ctr">
                        <a:lnSpc>
                          <a:spcPct val="100000"/>
                        </a:lnSpc>
                        <a:spcBef>
                          <a:spcPts val="0"/>
                        </a:spcBef>
                        <a:spcAft>
                          <a:spcPts val="0"/>
                        </a:spcAft>
                        <a:buNone/>
                      </a:pPr>
                      <a:r>
                        <a:rPr lang="en-US" sz="1200" u="none" strike="noStrike" noProof="0">
                          <a:solidFill>
                            <a:srgbClr val="1D1D1D"/>
                          </a:solidFill>
                          <a:latin typeface="Avenir Next LT Pro"/>
                        </a:rPr>
                        <a:t>★★☆☆☆</a:t>
                      </a:r>
                    </a:p>
                  </a:txBody>
                  <a:tcPr anchor="ctr"/>
                </a:tc>
                <a:tc>
                  <a:txBody>
                    <a:bodyPr/>
                    <a:lstStyle/>
                    <a:p>
                      <a:pPr lvl="0">
                        <a:buNone/>
                      </a:pPr>
                      <a:r>
                        <a:rPr lang="en-US" sz="1200">
                          <a:solidFill>
                            <a:srgbClr val="1D1D1D"/>
                          </a:solidFill>
                          <a:latin typeface="Avenir Next LT Pro"/>
                        </a:rPr>
                        <a:t>Trust Issues: Cybersecurity breach and civil fraud investigation</a:t>
                      </a:r>
                    </a:p>
                  </a:txBody>
                  <a:tcPr anchor="ctr"/>
                </a:tc>
                <a:extLst>
                  <a:ext uri="{0D108BD9-81ED-4DB2-BD59-A6C34878D82A}">
                    <a16:rowId xmlns:a16="http://schemas.microsoft.com/office/drawing/2014/main" val="2682718855"/>
                  </a:ext>
                </a:extLst>
              </a:tr>
            </a:tbl>
          </a:graphicData>
        </a:graphic>
      </p:graphicFrame>
      <p:sp>
        <p:nvSpPr>
          <p:cNvPr id="11" name="Title 1">
            <a:extLst>
              <a:ext uri="{FF2B5EF4-FFF2-40B4-BE49-F238E27FC236}">
                <a16:creationId xmlns:a16="http://schemas.microsoft.com/office/drawing/2014/main" id="{10F78AB4-AB14-9FF6-C990-E3C3FC1FFC8F}"/>
              </a:ext>
            </a:extLst>
          </p:cNvPr>
          <p:cNvSpPr txBox="1">
            <a:spLocks/>
          </p:cNvSpPr>
          <p:nvPr/>
        </p:nvSpPr>
        <p:spPr>
          <a:xfrm>
            <a:off x="526" y="64484"/>
            <a:ext cx="9144000" cy="72544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Sentiment Analysis</a:t>
            </a:r>
          </a:p>
          <a:p>
            <a:pPr algn="ctr"/>
            <a:r>
              <a:rPr lang="en-US">
                <a:solidFill>
                  <a:schemeClr val="accent1"/>
                </a:solidFill>
                <a:latin typeface="Montserrat"/>
              </a:rPr>
              <a:t>Reputation Score for Leading Enrollment by Organization</a:t>
            </a:r>
            <a:endParaRPr lang="en-US" sz="1200">
              <a:solidFill>
                <a:schemeClr val="accent1"/>
              </a:solidFill>
              <a:latin typeface="Montserrat"/>
            </a:endParaRPr>
          </a:p>
        </p:txBody>
      </p:sp>
      <p:sp>
        <p:nvSpPr>
          <p:cNvPr id="2" name="TextBox 1">
            <a:extLst>
              <a:ext uri="{FF2B5EF4-FFF2-40B4-BE49-F238E27FC236}">
                <a16:creationId xmlns:a16="http://schemas.microsoft.com/office/drawing/2014/main" id="{AD9952C4-F0A6-D6AC-33A9-0B9D2E12524D}"/>
              </a:ext>
            </a:extLst>
          </p:cNvPr>
          <p:cNvSpPr txBox="1"/>
          <p:nvPr/>
        </p:nvSpPr>
        <p:spPr>
          <a:xfrm>
            <a:off x="6402166" y="884967"/>
            <a:ext cx="2609607" cy="2463829"/>
          </a:xfrm>
          <a:prstGeom prst="rect">
            <a:avLst/>
          </a:prstGeo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noAutofit/>
          </a:bodyPr>
          <a:lstStyle/>
          <a:p>
            <a:r>
              <a:rPr lang="en-US" sz="1300" b="1">
                <a:solidFill>
                  <a:srgbClr val="003768"/>
                </a:solidFill>
                <a:latin typeface="Montserrat"/>
                <a:ea typeface="+mn-lt"/>
                <a:cs typeface="+mn-lt"/>
              </a:rPr>
              <a:t>Why HCSC Leads:</a:t>
            </a:r>
          </a:p>
          <a:p>
            <a:pPr marL="285750" indent="-285750">
              <a:buFont typeface="Arial"/>
              <a:buChar char="•"/>
            </a:pPr>
            <a:r>
              <a:rPr lang="en-US" sz="1300" b="1">
                <a:solidFill>
                  <a:srgbClr val="003768"/>
                </a:solidFill>
                <a:latin typeface="Montserrat"/>
                <a:ea typeface="+mn-lt"/>
                <a:cs typeface="+mn-lt"/>
              </a:rPr>
              <a:t>Policy Satisfaction</a:t>
            </a:r>
          </a:p>
          <a:p>
            <a:pPr marL="457200" lvl="1"/>
            <a:r>
              <a:rPr lang="en-US" sz="1300">
                <a:solidFill>
                  <a:srgbClr val="003768"/>
                </a:solidFill>
                <a:latin typeface="Montserrat"/>
                <a:ea typeface="+mn-lt"/>
                <a:cs typeface="+mn-lt"/>
              </a:rPr>
              <a:t>73% satisfaction with policy offerings</a:t>
            </a:r>
          </a:p>
          <a:p>
            <a:pPr marL="285750" indent="-285750">
              <a:buFont typeface="Arial"/>
              <a:buChar char="•"/>
            </a:pPr>
            <a:r>
              <a:rPr lang="en-US" sz="1300" b="1">
                <a:solidFill>
                  <a:srgbClr val="003768"/>
                </a:solidFill>
                <a:latin typeface="Montserrat"/>
                <a:ea typeface="+mn-lt"/>
                <a:cs typeface="+mn-lt"/>
              </a:rPr>
              <a:t>Renewal Intention</a:t>
            </a:r>
          </a:p>
          <a:p>
            <a:pPr marL="457200" lvl="1"/>
            <a:r>
              <a:rPr lang="en-US" sz="1300">
                <a:solidFill>
                  <a:srgbClr val="003768"/>
                </a:solidFill>
                <a:latin typeface="Montserrat"/>
                <a:ea typeface="+mn-lt"/>
                <a:cs typeface="+mn-lt"/>
              </a:rPr>
              <a:t>89% plan to renew policies</a:t>
            </a:r>
          </a:p>
          <a:p>
            <a:pPr marL="285750" indent="-285750">
              <a:buFont typeface="Arial"/>
              <a:buChar char="•"/>
            </a:pPr>
            <a:r>
              <a:rPr lang="en-US" sz="1300" b="1">
                <a:solidFill>
                  <a:srgbClr val="003768"/>
                </a:solidFill>
                <a:latin typeface="Montserrat"/>
                <a:ea typeface="+mn-lt"/>
                <a:cs typeface="+mn-lt"/>
              </a:rPr>
              <a:t>Digital Strength</a:t>
            </a:r>
          </a:p>
          <a:p>
            <a:pPr marL="457200" lvl="1"/>
            <a:r>
              <a:rPr lang="en-US" sz="1300">
                <a:solidFill>
                  <a:srgbClr val="003768"/>
                </a:solidFill>
                <a:latin typeface="Montserrat"/>
                <a:ea typeface="+mn-lt"/>
                <a:cs typeface="+mn-lt"/>
              </a:rPr>
              <a:t>Strong mobile app and website satisfaction (70%)</a:t>
            </a:r>
          </a:p>
        </p:txBody>
      </p:sp>
      <p:grpSp>
        <p:nvGrpSpPr>
          <p:cNvPr id="13" name="Group 12">
            <a:extLst>
              <a:ext uri="{FF2B5EF4-FFF2-40B4-BE49-F238E27FC236}">
                <a16:creationId xmlns:a16="http://schemas.microsoft.com/office/drawing/2014/main" id="{39C39671-940D-5570-2EF6-3A0753FF2ED9}"/>
              </a:ext>
            </a:extLst>
          </p:cNvPr>
          <p:cNvGrpSpPr/>
          <p:nvPr/>
        </p:nvGrpSpPr>
        <p:grpSpPr>
          <a:xfrm>
            <a:off x="0" y="4800600"/>
            <a:ext cx="9144000" cy="348981"/>
            <a:chOff x="0" y="4800600"/>
            <a:chExt cx="9144000" cy="348981"/>
          </a:xfrm>
        </p:grpSpPr>
        <p:sp>
          <p:nvSpPr>
            <p:cNvPr id="9" name="Rectangle 8">
              <a:extLst>
                <a:ext uri="{FF2B5EF4-FFF2-40B4-BE49-F238E27FC236}">
                  <a16:creationId xmlns:a16="http://schemas.microsoft.com/office/drawing/2014/main" id="{52F06569-857E-7D76-4CC4-771C3F9C7689}"/>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uisiana State University, PNG, Symbol, History, Meaning">
              <a:extLst>
                <a:ext uri="{FF2B5EF4-FFF2-40B4-BE49-F238E27FC236}">
                  <a16:creationId xmlns:a16="http://schemas.microsoft.com/office/drawing/2014/main" id="{FEB7D4AF-0710-1705-FE18-3CAFA306C47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C3764F6-1313-0EE1-3997-8D9E6FE0FDF3}"/>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19</a:t>
              </a:r>
              <a:endParaRPr lang="en-US" sz="1100">
                <a:solidFill>
                  <a:schemeClr val="bg1"/>
                </a:solidFill>
                <a:latin typeface="Avenir Next LT Pro"/>
              </a:endParaRPr>
            </a:p>
          </p:txBody>
        </p:sp>
      </p:grpSp>
    </p:spTree>
    <p:extLst>
      <p:ext uri="{BB962C8B-B14F-4D97-AF65-F5344CB8AC3E}">
        <p14:creationId xmlns:p14="http://schemas.microsoft.com/office/powerpoint/2010/main" val="9335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2"/>
        <p:cNvGrpSpPr/>
        <p:nvPr/>
      </p:nvGrpSpPr>
      <p:grpSpPr>
        <a:xfrm>
          <a:off x="0" y="0"/>
          <a:ext cx="0" cy="0"/>
          <a:chOff x="0" y="0"/>
          <a:chExt cx="0" cy="0"/>
        </a:xfrm>
      </p:grpSpPr>
      <p:pic>
        <p:nvPicPr>
          <p:cNvPr id="3" name="Picture 2" descr="A cartoon of a person laughing&#10;&#10;AI-generated content may be incorrect.">
            <a:extLst>
              <a:ext uri="{FF2B5EF4-FFF2-40B4-BE49-F238E27FC236}">
                <a16:creationId xmlns:a16="http://schemas.microsoft.com/office/drawing/2014/main" id="{FE5A5C27-9E14-9F9F-1395-A98ECEC0C5BE}"/>
              </a:ext>
            </a:extLst>
          </p:cNvPr>
          <p:cNvPicPr>
            <a:picLocks noChangeAspect="1"/>
          </p:cNvPicPr>
          <p:nvPr/>
        </p:nvPicPr>
        <p:blipFill>
          <a:blip r:embed="rId3"/>
          <a:stretch>
            <a:fillRect/>
          </a:stretch>
        </p:blipFill>
        <p:spPr>
          <a:xfrm>
            <a:off x="5979319" y="0"/>
            <a:ext cx="3164681" cy="4800600"/>
          </a:xfrm>
          <a:prstGeom prst="rect">
            <a:avLst/>
          </a:prstGeom>
        </p:spPr>
      </p:pic>
      <p:grpSp>
        <p:nvGrpSpPr>
          <p:cNvPr id="7" name="Group 6">
            <a:extLst>
              <a:ext uri="{FF2B5EF4-FFF2-40B4-BE49-F238E27FC236}">
                <a16:creationId xmlns:a16="http://schemas.microsoft.com/office/drawing/2014/main" id="{0FC890D7-7DBD-1217-5140-C5C9D75BCF42}"/>
              </a:ext>
            </a:extLst>
          </p:cNvPr>
          <p:cNvGrpSpPr/>
          <p:nvPr/>
        </p:nvGrpSpPr>
        <p:grpSpPr>
          <a:xfrm>
            <a:off x="346715" y="760481"/>
            <a:ext cx="5188500" cy="3383858"/>
            <a:chOff x="346715" y="760481"/>
            <a:chExt cx="5188500" cy="3383858"/>
          </a:xfrm>
        </p:grpSpPr>
        <p:pic>
          <p:nvPicPr>
            <p:cNvPr id="5" name="Picture 4" descr="A map of the united states&#10;&#10;AI-generated content may be incorrect.">
              <a:extLst>
                <a:ext uri="{FF2B5EF4-FFF2-40B4-BE49-F238E27FC236}">
                  <a16:creationId xmlns:a16="http://schemas.microsoft.com/office/drawing/2014/main" id="{1B1BE652-3777-C98C-C45A-1D191DF7CC8C}"/>
                </a:ext>
              </a:extLst>
            </p:cNvPr>
            <p:cNvPicPr>
              <a:picLocks noChangeAspect="1"/>
            </p:cNvPicPr>
            <p:nvPr/>
          </p:nvPicPr>
          <p:blipFill>
            <a:blip r:embed="rId4"/>
            <a:srcRect r="9190" b="15394"/>
            <a:stretch/>
          </p:blipFill>
          <p:spPr>
            <a:xfrm>
              <a:off x="346715" y="760481"/>
              <a:ext cx="5188500" cy="3383858"/>
            </a:xfrm>
            <a:prstGeom prst="rect">
              <a:avLst/>
            </a:prstGeom>
          </p:spPr>
        </p:pic>
        <p:sp>
          <p:nvSpPr>
            <p:cNvPr id="6" name="Rectangle 5">
              <a:extLst>
                <a:ext uri="{FF2B5EF4-FFF2-40B4-BE49-F238E27FC236}">
                  <a16:creationId xmlns:a16="http://schemas.microsoft.com/office/drawing/2014/main" id="{72866E50-61D8-F742-A6BB-2E507E123182}"/>
                </a:ext>
              </a:extLst>
            </p:cNvPr>
            <p:cNvSpPr/>
            <p:nvPr/>
          </p:nvSpPr>
          <p:spPr>
            <a:xfrm>
              <a:off x="5175884" y="3171825"/>
              <a:ext cx="177640" cy="2914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4" name="Google Shape;354;p43"/>
          <p:cNvSpPr txBox="1">
            <a:spLocks noGrp="1"/>
          </p:cNvSpPr>
          <p:nvPr>
            <p:ph type="title" idx="4294967295"/>
          </p:nvPr>
        </p:nvSpPr>
        <p:spPr>
          <a:xfrm>
            <a:off x="503017" y="4084054"/>
            <a:ext cx="5188500" cy="345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0">
                <a:latin typeface="Avenir Next LT Pro" panose="020B0504020202020204" pitchFamily="34" charset="0"/>
              </a:rPr>
              <a:t>…with more than 80% of the business in </a:t>
            </a:r>
            <a:r>
              <a:rPr lang="en" sz="1400">
                <a:latin typeface="Avenir Next LT Pro" panose="020B0504020202020204" pitchFamily="34" charset="0"/>
              </a:rPr>
              <a:t>Texas</a:t>
            </a:r>
            <a:r>
              <a:rPr lang="en" sz="1400" b="0">
                <a:latin typeface="Avenir Next LT Pro" panose="020B0504020202020204" pitchFamily="34" charset="0"/>
              </a:rPr>
              <a:t> and </a:t>
            </a:r>
            <a:r>
              <a:rPr lang="en" sz="1400">
                <a:latin typeface="Avenir Next LT Pro" panose="020B0504020202020204" pitchFamily="34" charset="0"/>
              </a:rPr>
              <a:t>Illinois</a:t>
            </a:r>
            <a:r>
              <a:rPr lang="en" sz="1400" b="0">
                <a:latin typeface="Avenir Next LT Pro" panose="020B0504020202020204" pitchFamily="34" charset="0"/>
              </a:rPr>
              <a:t>.</a:t>
            </a:r>
            <a:endParaRPr sz="1400" b="0">
              <a:latin typeface="Avenir Next LT Pro" panose="020B0504020202020204" pitchFamily="34" charset="0"/>
            </a:endParaRPr>
          </a:p>
        </p:txBody>
      </p:sp>
      <p:sp>
        <p:nvSpPr>
          <p:cNvPr id="2" name="Rectangle 1">
            <a:extLst>
              <a:ext uri="{FF2B5EF4-FFF2-40B4-BE49-F238E27FC236}">
                <a16:creationId xmlns:a16="http://schemas.microsoft.com/office/drawing/2014/main" id="{2871E349-BC88-7EA1-9C58-3B586BF88009}"/>
              </a:ext>
            </a:extLst>
          </p:cNvPr>
          <p:cNvSpPr/>
          <p:nvPr/>
        </p:nvSpPr>
        <p:spPr>
          <a:xfrm>
            <a:off x="220455" y="214806"/>
            <a:ext cx="8710712" cy="4372960"/>
          </a:xfrm>
          <a:prstGeom prst="rect">
            <a:avLst/>
          </a:prstGeom>
          <a:noFill/>
          <a:ln w="28575">
            <a:solidFill>
              <a:srgbClr val="C3DC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9CEC484-F807-721A-88FA-41F396157CE1}"/>
              </a:ext>
            </a:extLst>
          </p:cNvPr>
          <p:cNvGrpSpPr/>
          <p:nvPr/>
        </p:nvGrpSpPr>
        <p:grpSpPr>
          <a:xfrm>
            <a:off x="0" y="4800600"/>
            <a:ext cx="9144000" cy="348981"/>
            <a:chOff x="0" y="4800600"/>
            <a:chExt cx="9144000" cy="348981"/>
          </a:xfrm>
        </p:grpSpPr>
        <p:sp>
          <p:nvSpPr>
            <p:cNvPr id="9" name="Rectangle 8">
              <a:extLst>
                <a:ext uri="{FF2B5EF4-FFF2-40B4-BE49-F238E27FC236}">
                  <a16:creationId xmlns:a16="http://schemas.microsoft.com/office/drawing/2014/main" id="{F6F6A30C-ADCB-9FBE-26D5-470DF433A56B}"/>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Louisiana State University, PNG, Symbol, History, Meaning">
              <a:extLst>
                <a:ext uri="{FF2B5EF4-FFF2-40B4-BE49-F238E27FC236}">
                  <a16:creationId xmlns:a16="http://schemas.microsoft.com/office/drawing/2014/main" id="{4E5F9163-39AC-B9C2-5B0F-D389644F9E7B}"/>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45917D-AF3D-9A11-1BE0-26BDAC19C5C6}"/>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a:t>
              </a:r>
              <a:endParaRPr lang="en-US">
                <a:solidFill>
                  <a:schemeClr val="bg1"/>
                </a:solidFill>
              </a:endParaRPr>
            </a:p>
          </p:txBody>
        </p:sp>
      </p:grpSp>
      <p:sp>
        <p:nvSpPr>
          <p:cNvPr id="4" name="Rectangle 3">
            <a:extLst>
              <a:ext uri="{FF2B5EF4-FFF2-40B4-BE49-F238E27FC236}">
                <a16:creationId xmlns:a16="http://schemas.microsoft.com/office/drawing/2014/main" id="{F4AAAA91-F42A-0577-0BA6-CB225F88F478}"/>
              </a:ext>
            </a:extLst>
          </p:cNvPr>
          <p:cNvSpPr/>
          <p:nvPr/>
        </p:nvSpPr>
        <p:spPr>
          <a:xfrm>
            <a:off x="5181600" y="3169920"/>
            <a:ext cx="114300" cy="2438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Google Shape;356;p43"/>
          <p:cNvSpPr txBox="1">
            <a:spLocks noGrp="1"/>
          </p:cNvSpPr>
          <p:nvPr>
            <p:ph type="subTitle" idx="4294967295"/>
          </p:nvPr>
        </p:nvSpPr>
        <p:spPr>
          <a:xfrm>
            <a:off x="2116106" y="304332"/>
            <a:ext cx="3686700" cy="705900"/>
          </a:xfrm>
          <a:prstGeom prst="rect">
            <a:avLst/>
          </a:prstGeom>
        </p:spPr>
        <p:txBody>
          <a:bodyPr spcFirstLastPara="1" wrap="square" lIns="91425" tIns="91425" rIns="91425" bIns="91425" anchor="t" anchorCtr="0">
            <a:noAutofit/>
          </a:bodyPr>
          <a:lstStyle/>
          <a:p>
            <a:pPr marL="0" indent="0">
              <a:buNone/>
            </a:pPr>
            <a:r>
              <a:rPr lang="en-US" sz="1700">
                <a:solidFill>
                  <a:srgbClr val="1B1B1B"/>
                </a:solidFill>
                <a:latin typeface="Montserrat"/>
              </a:rPr>
              <a:t>Health Care Service Corporation</a:t>
            </a:r>
          </a:p>
          <a:p>
            <a:pPr marL="0" indent="0">
              <a:buNone/>
            </a:pPr>
            <a:r>
              <a:rPr lang="en-US" sz="1050">
                <a:solidFill>
                  <a:srgbClr val="1B1B1B"/>
                </a:solidFill>
                <a:latin typeface="Montserrat"/>
              </a:rPr>
              <a:t> </a:t>
            </a:r>
            <a:r>
              <a:rPr lang="en-US" sz="1050">
                <a:solidFill>
                  <a:srgbClr val="1B1B1B"/>
                </a:solidFill>
                <a:latin typeface="Montserrat"/>
                <a:sym typeface="Inter"/>
              </a:rPr>
              <a:t>Illinois • Montana • New Mexico • Oklahoma • Texas</a:t>
            </a:r>
            <a:endParaRPr lang="en-US" sz="1050">
              <a:solidFill>
                <a:srgbClr val="1B1B1B"/>
              </a:solidFill>
              <a:latin typeface="Montserrat"/>
            </a:endParaRPr>
          </a:p>
        </p:txBody>
      </p:sp>
      <p:pic>
        <p:nvPicPr>
          <p:cNvPr id="14" name="Picture 13" descr="A logo for a health care company&#10;&#10;AI-generated content may be incorrect.">
            <a:extLst>
              <a:ext uri="{FF2B5EF4-FFF2-40B4-BE49-F238E27FC236}">
                <a16:creationId xmlns:a16="http://schemas.microsoft.com/office/drawing/2014/main" id="{EEBD1949-DDEC-F5DD-1567-5C9226B175C8}"/>
              </a:ext>
            </a:extLst>
          </p:cNvPr>
          <p:cNvPicPr>
            <a:picLocks noChangeAspect="1"/>
          </p:cNvPicPr>
          <p:nvPr/>
        </p:nvPicPr>
        <p:blipFill>
          <a:blip r:embed="rId6"/>
          <a:srcRect t="23963" b="24885"/>
          <a:stretch/>
        </p:blipFill>
        <p:spPr>
          <a:xfrm>
            <a:off x="404748" y="381490"/>
            <a:ext cx="1714501" cy="465564"/>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12CF5D8-D41C-B907-A204-301E2201507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EDCF12A-C578-61F8-B880-DEAFE2A5788B}"/>
              </a:ext>
            </a:extLst>
          </p:cNvPr>
          <p:cNvGrpSpPr/>
          <p:nvPr/>
        </p:nvGrpSpPr>
        <p:grpSpPr>
          <a:xfrm>
            <a:off x="0" y="4800600"/>
            <a:ext cx="9144000" cy="348981"/>
            <a:chOff x="0" y="4800600"/>
            <a:chExt cx="9144000" cy="348981"/>
          </a:xfrm>
        </p:grpSpPr>
        <p:sp>
          <p:nvSpPr>
            <p:cNvPr id="5" name="Rectangle 4">
              <a:extLst>
                <a:ext uri="{FF2B5EF4-FFF2-40B4-BE49-F238E27FC236}">
                  <a16:creationId xmlns:a16="http://schemas.microsoft.com/office/drawing/2014/main" id="{3B0D61F5-1571-FABC-4D11-6C092610D6D3}"/>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a:endParaRPr>
            </a:p>
          </p:txBody>
        </p:sp>
        <p:pic>
          <p:nvPicPr>
            <p:cNvPr id="6" name="Picture 4" descr="Louisiana State University, PNG, Symbol, History, Meaning">
              <a:extLst>
                <a:ext uri="{FF2B5EF4-FFF2-40B4-BE49-F238E27FC236}">
                  <a16:creationId xmlns:a16="http://schemas.microsoft.com/office/drawing/2014/main" id="{688DCE64-E8A4-CF5A-71D7-7F1EB61B5877}"/>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CCA1E79-72CA-5C51-0DFE-714C542AFF49}"/>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20</a:t>
              </a:r>
              <a:endParaRPr lang="en-US" sz="1100">
                <a:solidFill>
                  <a:schemeClr val="bg1"/>
                </a:solidFill>
                <a:latin typeface="Avenir Next LT Pro" panose="020B0504020202020204" pitchFamily="34" charset="0"/>
              </a:endParaRPr>
            </a:p>
          </p:txBody>
        </p:sp>
      </p:grpSp>
      <p:sp>
        <p:nvSpPr>
          <p:cNvPr id="9" name="Rectangle 8">
            <a:extLst>
              <a:ext uri="{FF2B5EF4-FFF2-40B4-BE49-F238E27FC236}">
                <a16:creationId xmlns:a16="http://schemas.microsoft.com/office/drawing/2014/main" id="{04075B16-DE52-8113-93DB-921201BC1A3C}"/>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6985C0F-5B11-E093-3ED5-92B39B4201E1}"/>
              </a:ext>
            </a:extLst>
          </p:cNvPr>
          <p:cNvSpPr txBox="1">
            <a:spLocks/>
          </p:cNvSpPr>
          <p:nvPr/>
        </p:nvSpPr>
        <p:spPr>
          <a:xfrm>
            <a:off x="15766" y="39791"/>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Acquiring Cigna – What Next? </a:t>
            </a:r>
            <a:endParaRPr lang="en-US">
              <a:solidFill>
                <a:schemeClr val="accent1"/>
              </a:solidFill>
            </a:endParaRPr>
          </a:p>
        </p:txBody>
      </p:sp>
      <p:sp>
        <p:nvSpPr>
          <p:cNvPr id="54" name="Text Placeholder 53">
            <a:extLst>
              <a:ext uri="{FF2B5EF4-FFF2-40B4-BE49-F238E27FC236}">
                <a16:creationId xmlns:a16="http://schemas.microsoft.com/office/drawing/2014/main" id="{845A7110-6616-B5CE-FEC0-3661AEE7B489}"/>
              </a:ext>
            </a:extLst>
          </p:cNvPr>
          <p:cNvSpPr>
            <a:spLocks noGrp="1"/>
          </p:cNvSpPr>
          <p:nvPr>
            <p:ph type="body" idx="1"/>
          </p:nvPr>
        </p:nvSpPr>
        <p:spPr>
          <a:xfrm>
            <a:off x="483150" y="1880600"/>
            <a:ext cx="3619800" cy="2751198"/>
          </a:xfr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noAutofit/>
          </a:bodyPr>
          <a:lstStyle/>
          <a:p>
            <a:pPr marL="152400" indent="0">
              <a:buClr>
                <a:srgbClr val="000000"/>
              </a:buClr>
              <a:buFont typeface="Arial"/>
              <a:buNone/>
            </a:pPr>
            <a:r>
              <a:rPr lang="en-US" sz="1300" b="1">
                <a:solidFill>
                  <a:srgbClr val="003768"/>
                </a:solidFill>
                <a:latin typeface="Montserrat"/>
                <a:ea typeface="+mn-lt"/>
                <a:cs typeface="+mn-lt"/>
                <a:sym typeface="Arial"/>
              </a:rPr>
              <a:t>Coverage Gaps: </a:t>
            </a:r>
            <a:r>
              <a:rPr lang="en-US" sz="1300">
                <a:solidFill>
                  <a:srgbClr val="003768"/>
                </a:solidFill>
                <a:latin typeface="Montserrat"/>
                <a:ea typeface="+mn-lt"/>
                <a:cs typeface="+mn-lt"/>
                <a:sym typeface="Arial"/>
              </a:rPr>
              <a:t>Customers reported frustration with limited coverage for non-standard treatments and in-network doctor availability </a:t>
            </a:r>
          </a:p>
          <a:p>
            <a:pPr marL="152400" indent="0">
              <a:buClr>
                <a:srgbClr val="000000"/>
              </a:buClr>
              <a:buFont typeface="Arial"/>
              <a:buNone/>
            </a:pPr>
            <a:endParaRPr lang="en-US" sz="1300" b="1">
              <a:solidFill>
                <a:srgbClr val="003768"/>
              </a:solidFill>
              <a:latin typeface="Montserrat"/>
              <a:ea typeface="+mn-lt"/>
              <a:cs typeface="+mn-lt"/>
              <a:sym typeface="Arial"/>
            </a:endParaRPr>
          </a:p>
          <a:p>
            <a:pPr marL="152400" indent="0">
              <a:buClr>
                <a:srgbClr val="000000"/>
              </a:buClr>
              <a:buFont typeface="Arial"/>
              <a:buNone/>
            </a:pPr>
            <a:r>
              <a:rPr lang="en-US" sz="1300" b="1">
                <a:solidFill>
                  <a:srgbClr val="003768"/>
                </a:solidFill>
                <a:latin typeface="Montserrat"/>
                <a:ea typeface="+mn-lt"/>
                <a:cs typeface="+mn-lt"/>
                <a:sym typeface="Arial"/>
              </a:rPr>
              <a:t>Claims Denials: </a:t>
            </a:r>
            <a:r>
              <a:rPr lang="en-US" sz="1300">
                <a:solidFill>
                  <a:srgbClr val="003768"/>
                </a:solidFill>
                <a:latin typeface="Montserrat"/>
                <a:ea typeface="+mn-lt"/>
                <a:cs typeface="+mn-lt"/>
                <a:sym typeface="Arial"/>
              </a:rPr>
              <a:t>Many experience dissatisfaction due to fast, automated claims denials and unclear benefit explanations</a:t>
            </a:r>
            <a:endParaRPr lang="en-US" sz="1300">
              <a:solidFill>
                <a:srgbClr val="003768"/>
              </a:solidFill>
              <a:latin typeface="Montserrat"/>
              <a:ea typeface="+mn-lt"/>
              <a:cs typeface="+mn-lt"/>
            </a:endParaRPr>
          </a:p>
          <a:p>
            <a:pPr>
              <a:buClr>
                <a:srgbClr val="000000"/>
              </a:buClr>
              <a:buFont typeface="Arial"/>
            </a:pPr>
            <a:endParaRPr lang="en-US" sz="1300" b="1">
              <a:solidFill>
                <a:srgbClr val="003768"/>
              </a:solidFill>
              <a:latin typeface="Montserrat"/>
              <a:ea typeface="+mn-lt"/>
              <a:cs typeface="+mn-lt"/>
              <a:sym typeface="Arial"/>
            </a:endParaRPr>
          </a:p>
        </p:txBody>
      </p:sp>
      <p:sp>
        <p:nvSpPr>
          <p:cNvPr id="55" name="Text Placeholder 54">
            <a:extLst>
              <a:ext uri="{FF2B5EF4-FFF2-40B4-BE49-F238E27FC236}">
                <a16:creationId xmlns:a16="http://schemas.microsoft.com/office/drawing/2014/main" id="{99DDBB59-EF17-6375-41C7-89778234F9EE}"/>
              </a:ext>
            </a:extLst>
          </p:cNvPr>
          <p:cNvSpPr>
            <a:spLocks noGrp="1"/>
          </p:cNvSpPr>
          <p:nvPr>
            <p:ph type="body" idx="2"/>
          </p:nvPr>
        </p:nvSpPr>
        <p:spPr>
          <a:xfrm>
            <a:off x="5048000" y="1880600"/>
            <a:ext cx="3619800" cy="2751198"/>
          </a:xfrm>
          <a:solidFill>
            <a:srgbClr val="EAF4FD"/>
          </a:solidFill>
          <a:ln>
            <a:noFill/>
          </a:ln>
          <a:effectLst>
            <a:outerShdw blurRad="1270000" dist="38100" dir="270000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ctr" anchorCtr="0" forceAA="0" compatLnSpc="1">
            <a:prstTxWarp prst="textNoShape">
              <a:avLst/>
            </a:prstTxWarp>
            <a:noAutofit/>
          </a:bodyPr>
          <a:lstStyle/>
          <a:p>
            <a:pPr marL="152400" indent="0">
              <a:buClr>
                <a:srgbClr val="000000"/>
              </a:buClr>
              <a:buFont typeface="Arial"/>
              <a:buNone/>
            </a:pPr>
            <a:r>
              <a:rPr lang="en-US" sz="1300" b="1">
                <a:solidFill>
                  <a:srgbClr val="003768"/>
                </a:solidFill>
                <a:latin typeface="Montserrat"/>
                <a:ea typeface="+mn-lt"/>
                <a:cs typeface="+mn-lt"/>
              </a:rPr>
              <a:t>Robust Support Options: </a:t>
            </a:r>
            <a:r>
              <a:rPr lang="en-US" sz="1300">
                <a:solidFill>
                  <a:srgbClr val="003768"/>
                </a:solidFill>
                <a:latin typeface="Montserrat"/>
                <a:ea typeface="+mn-lt"/>
                <a:cs typeface="+mn-lt"/>
              </a:rPr>
              <a:t>Cigna provides 24/7 support for some services and access via phone, live chat, and website tools</a:t>
            </a:r>
          </a:p>
          <a:p>
            <a:pPr marL="152400" indent="0">
              <a:buClr>
                <a:srgbClr val="000000"/>
              </a:buClr>
              <a:buFont typeface="Arial"/>
              <a:buNone/>
            </a:pPr>
            <a:endParaRPr lang="en-US" sz="1300" b="1">
              <a:solidFill>
                <a:srgbClr val="003768"/>
              </a:solidFill>
              <a:latin typeface="Montserrat"/>
              <a:ea typeface="+mn-lt"/>
              <a:cs typeface="+mn-lt"/>
            </a:endParaRPr>
          </a:p>
          <a:p>
            <a:pPr marL="152400" lvl="1" indent="0">
              <a:buClr>
                <a:srgbClr val="000000"/>
              </a:buClr>
              <a:buFont typeface="Arial"/>
              <a:buNone/>
            </a:pPr>
            <a:r>
              <a:rPr lang="en-US" sz="1300" b="1">
                <a:solidFill>
                  <a:srgbClr val="003768"/>
                </a:solidFill>
                <a:latin typeface="Montserrat"/>
                <a:ea typeface="+mn-lt"/>
                <a:cs typeface="+mn-lt"/>
              </a:rPr>
              <a:t>AI for Customer Experience: </a:t>
            </a:r>
            <a:r>
              <a:rPr lang="en-US" sz="1300">
                <a:solidFill>
                  <a:srgbClr val="003768"/>
                </a:solidFill>
                <a:latin typeface="Montserrat"/>
                <a:ea typeface="+mn-lt"/>
                <a:cs typeface="+mn-lt"/>
              </a:rPr>
              <a:t>Cigna leverages sentiment analysis and complaint data to identify service pain points and is developing machine learning models for real-time feedback and continuous quality improvement</a:t>
            </a:r>
          </a:p>
        </p:txBody>
      </p:sp>
      <p:sp>
        <p:nvSpPr>
          <p:cNvPr id="56" name="Subtitle 55">
            <a:extLst>
              <a:ext uri="{FF2B5EF4-FFF2-40B4-BE49-F238E27FC236}">
                <a16:creationId xmlns:a16="http://schemas.microsoft.com/office/drawing/2014/main" id="{9118DA26-E924-FC06-2F3C-CCE4879311A0}"/>
              </a:ext>
            </a:extLst>
          </p:cNvPr>
          <p:cNvSpPr>
            <a:spLocks noGrp="1"/>
          </p:cNvSpPr>
          <p:nvPr>
            <p:ph type="subTitle" idx="3"/>
          </p:nvPr>
        </p:nvSpPr>
        <p:spPr>
          <a:xfrm>
            <a:off x="483150" y="1315750"/>
            <a:ext cx="3619800" cy="542700"/>
          </a:xfrm>
        </p:spPr>
        <p:txBody>
          <a:bodyPr/>
          <a:lstStyle/>
          <a:p>
            <a:pPr algn="ctr"/>
            <a:r>
              <a:rPr lang="en-US" b="1">
                <a:latin typeface="Avenir Next LT Pro"/>
              </a:rPr>
              <a:t>Areas of Concern</a:t>
            </a:r>
            <a:endParaRPr lang="en-US" b="1"/>
          </a:p>
        </p:txBody>
      </p:sp>
      <p:sp>
        <p:nvSpPr>
          <p:cNvPr id="57" name="Subtitle 56">
            <a:extLst>
              <a:ext uri="{FF2B5EF4-FFF2-40B4-BE49-F238E27FC236}">
                <a16:creationId xmlns:a16="http://schemas.microsoft.com/office/drawing/2014/main" id="{D9CE8F71-146A-4AB2-CCFE-DD533D72C2E6}"/>
              </a:ext>
            </a:extLst>
          </p:cNvPr>
          <p:cNvSpPr>
            <a:spLocks noGrp="1"/>
          </p:cNvSpPr>
          <p:nvPr>
            <p:ph type="subTitle" idx="4"/>
          </p:nvPr>
        </p:nvSpPr>
        <p:spPr>
          <a:xfrm>
            <a:off x="5048000" y="1315750"/>
            <a:ext cx="3619800" cy="542700"/>
          </a:xfrm>
        </p:spPr>
        <p:txBody>
          <a:bodyPr/>
          <a:lstStyle/>
          <a:p>
            <a:pPr algn="ctr"/>
            <a:r>
              <a:rPr lang="en-US" b="1">
                <a:latin typeface="Avenir Next LT Pro"/>
              </a:rPr>
              <a:t>Features to Maintain</a:t>
            </a:r>
          </a:p>
        </p:txBody>
      </p:sp>
      <p:pic>
        <p:nvPicPr>
          <p:cNvPr id="72" name="Graphic 71" descr="Checkmark with solid fill">
            <a:extLst>
              <a:ext uri="{FF2B5EF4-FFF2-40B4-BE49-F238E27FC236}">
                <a16:creationId xmlns:a16="http://schemas.microsoft.com/office/drawing/2014/main" id="{E7B4010C-9A89-5689-2CA8-E7C33842D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2879" y="690903"/>
            <a:ext cx="641305" cy="659267"/>
          </a:xfrm>
          <a:prstGeom prst="rect">
            <a:avLst/>
          </a:prstGeom>
        </p:spPr>
      </p:pic>
      <p:pic>
        <p:nvPicPr>
          <p:cNvPr id="73" name="Graphic 72" descr="No sign with solid fill">
            <a:extLst>
              <a:ext uri="{FF2B5EF4-FFF2-40B4-BE49-F238E27FC236}">
                <a16:creationId xmlns:a16="http://schemas.microsoft.com/office/drawing/2014/main" id="{D21697E2-AFA8-A98C-1187-E863032A1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7208" y="609260"/>
            <a:ext cx="729071" cy="740910"/>
          </a:xfrm>
          <a:prstGeom prst="rect">
            <a:avLst/>
          </a:prstGeom>
        </p:spPr>
      </p:pic>
    </p:spTree>
    <p:extLst>
      <p:ext uri="{BB962C8B-B14F-4D97-AF65-F5344CB8AC3E}">
        <p14:creationId xmlns:p14="http://schemas.microsoft.com/office/powerpoint/2010/main" val="257261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A766443-740A-BB99-8C61-E558EE26854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CAC916-3D3C-07ED-5214-D96C955509EF}"/>
              </a:ext>
            </a:extLst>
          </p:cNvPr>
          <p:cNvSpPr>
            <a:spLocks noGrp="1"/>
          </p:cNvSpPr>
          <p:nvPr>
            <p:ph type="body" idx="1"/>
          </p:nvPr>
        </p:nvSpPr>
        <p:spPr>
          <a:xfrm>
            <a:off x="2709181" y="2169661"/>
            <a:ext cx="1750629" cy="427596"/>
          </a:xfrm>
        </p:spPr>
        <p:txBody>
          <a:bodyPr spcFirstLastPara="1" wrap="square" lIns="91425" tIns="91425" rIns="91425" bIns="91425" anchor="ctr" anchorCtr="0">
            <a:noAutofit/>
          </a:bodyPr>
          <a:lstStyle/>
          <a:p>
            <a:pPr marL="152400" indent="0" algn="ctr">
              <a:buNone/>
            </a:pPr>
            <a:r>
              <a:rPr lang="en-US" sz="1100" b="1">
                <a:solidFill>
                  <a:srgbClr val="000000"/>
                </a:solidFill>
                <a:latin typeface="Avenir Next LT Pro Light"/>
                <a:cs typeface="Arial"/>
                <a:sym typeface="Arial"/>
              </a:rPr>
              <a:t>CMS 2025 Final Rule</a:t>
            </a:r>
          </a:p>
        </p:txBody>
      </p:sp>
      <p:grpSp>
        <p:nvGrpSpPr>
          <p:cNvPr id="4" name="Group 3">
            <a:extLst>
              <a:ext uri="{FF2B5EF4-FFF2-40B4-BE49-F238E27FC236}">
                <a16:creationId xmlns:a16="http://schemas.microsoft.com/office/drawing/2014/main" id="{3B2DA70C-1315-92D5-34B6-195D33E3199A}"/>
              </a:ext>
            </a:extLst>
          </p:cNvPr>
          <p:cNvGrpSpPr/>
          <p:nvPr/>
        </p:nvGrpSpPr>
        <p:grpSpPr>
          <a:xfrm>
            <a:off x="0" y="4800600"/>
            <a:ext cx="9144000" cy="348981"/>
            <a:chOff x="0" y="4800600"/>
            <a:chExt cx="9144000" cy="348981"/>
          </a:xfrm>
        </p:grpSpPr>
        <p:sp>
          <p:nvSpPr>
            <p:cNvPr id="6" name="Rectangle 5">
              <a:extLst>
                <a:ext uri="{FF2B5EF4-FFF2-40B4-BE49-F238E27FC236}">
                  <a16:creationId xmlns:a16="http://schemas.microsoft.com/office/drawing/2014/main" id="{72F801E7-790B-C427-CD16-EC1953A8D0DB}"/>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Louisiana State University, PNG, Symbol, History, Meaning">
              <a:extLst>
                <a:ext uri="{FF2B5EF4-FFF2-40B4-BE49-F238E27FC236}">
                  <a16:creationId xmlns:a16="http://schemas.microsoft.com/office/drawing/2014/main" id="{258792CA-DFA2-F48A-A0DB-120BC1143EE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0AD1F27-2607-E300-4B74-6362B52A1FAC}"/>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21</a:t>
              </a:r>
              <a:endParaRPr lang="en-US" sz="1100">
                <a:solidFill>
                  <a:schemeClr val="bg1"/>
                </a:solidFill>
                <a:latin typeface="Avenir Next LT Pro" panose="020B0504020202020204" pitchFamily="34" charset="0"/>
              </a:endParaRPr>
            </a:p>
          </p:txBody>
        </p:sp>
      </p:grpSp>
      <p:pic>
        <p:nvPicPr>
          <p:cNvPr id="13" name="Graphic 12" descr="Gavel with solid fill">
            <a:extLst>
              <a:ext uri="{FF2B5EF4-FFF2-40B4-BE49-F238E27FC236}">
                <a16:creationId xmlns:a16="http://schemas.microsoft.com/office/drawing/2014/main" id="{C9919E42-5069-D211-B297-47A8E88CA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750" y="1005789"/>
            <a:ext cx="914400" cy="914400"/>
          </a:xfrm>
          <a:prstGeom prst="rect">
            <a:avLst/>
          </a:prstGeom>
        </p:spPr>
      </p:pic>
      <p:sp>
        <p:nvSpPr>
          <p:cNvPr id="22" name="TextBox 21">
            <a:extLst>
              <a:ext uri="{FF2B5EF4-FFF2-40B4-BE49-F238E27FC236}">
                <a16:creationId xmlns:a16="http://schemas.microsoft.com/office/drawing/2014/main" id="{9E5BFC86-3F8E-B281-4A07-BBE6F9DE7222}"/>
              </a:ext>
            </a:extLst>
          </p:cNvPr>
          <p:cNvSpPr txBox="1"/>
          <p:nvPr/>
        </p:nvSpPr>
        <p:spPr>
          <a:xfrm>
            <a:off x="2452219" y="3673286"/>
            <a:ext cx="2260556" cy="60016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Avenir Next LT Pro Light"/>
                <a:sym typeface="Inter"/>
              </a:rPr>
              <a:t>Transparent Messaging &amp; improved services for dual-eligibles</a:t>
            </a:r>
            <a:endParaRPr lang="en-US" sz="1100">
              <a:latin typeface="Avenir Next LT Pro Light"/>
            </a:endParaRPr>
          </a:p>
        </p:txBody>
      </p:sp>
      <p:sp>
        <p:nvSpPr>
          <p:cNvPr id="25" name="Arrow: Down 24">
            <a:extLst>
              <a:ext uri="{FF2B5EF4-FFF2-40B4-BE49-F238E27FC236}">
                <a16:creationId xmlns:a16="http://schemas.microsoft.com/office/drawing/2014/main" id="{C5A8B270-FB51-1E89-73C4-0F9F863997BD}"/>
              </a:ext>
            </a:extLst>
          </p:cNvPr>
          <p:cNvSpPr/>
          <p:nvPr/>
        </p:nvSpPr>
        <p:spPr>
          <a:xfrm>
            <a:off x="3362061" y="2747042"/>
            <a:ext cx="441492" cy="579437"/>
          </a:xfrm>
          <a:prstGeom prst="downArrow">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iggy Bank with solid fill">
            <a:extLst>
              <a:ext uri="{FF2B5EF4-FFF2-40B4-BE49-F238E27FC236}">
                <a16:creationId xmlns:a16="http://schemas.microsoft.com/office/drawing/2014/main" id="{AAFF02B5-CE9B-EE20-D0C4-6AB9FC720A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5224" y="1005789"/>
            <a:ext cx="914400" cy="914400"/>
          </a:xfrm>
          <a:prstGeom prst="rect">
            <a:avLst/>
          </a:prstGeom>
        </p:spPr>
      </p:pic>
      <p:sp>
        <p:nvSpPr>
          <p:cNvPr id="18" name="TextBox 17">
            <a:extLst>
              <a:ext uri="{FF2B5EF4-FFF2-40B4-BE49-F238E27FC236}">
                <a16:creationId xmlns:a16="http://schemas.microsoft.com/office/drawing/2014/main" id="{D65D94E0-C56B-8341-4CAB-CFFD228C8DA5}"/>
              </a:ext>
            </a:extLst>
          </p:cNvPr>
          <p:cNvSpPr txBox="1"/>
          <p:nvPr/>
        </p:nvSpPr>
        <p:spPr>
          <a:xfrm>
            <a:off x="4791963" y="2169661"/>
            <a:ext cx="1752005" cy="4308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b="1">
                <a:latin typeface="Avenir Next LT Pro Light"/>
                <a:sym typeface="Inter"/>
              </a:rPr>
              <a:t>Inflation &amp; Cost Pressures</a:t>
            </a:r>
          </a:p>
        </p:txBody>
      </p:sp>
      <p:sp>
        <p:nvSpPr>
          <p:cNvPr id="23" name="TextBox 22">
            <a:extLst>
              <a:ext uri="{FF2B5EF4-FFF2-40B4-BE49-F238E27FC236}">
                <a16:creationId xmlns:a16="http://schemas.microsoft.com/office/drawing/2014/main" id="{69C7D04F-0A73-2068-8E4B-72FBC7EB4A8D}"/>
              </a:ext>
            </a:extLst>
          </p:cNvPr>
          <p:cNvSpPr txBox="1"/>
          <p:nvPr/>
        </p:nvSpPr>
        <p:spPr>
          <a:xfrm>
            <a:off x="4535755" y="3762583"/>
            <a:ext cx="2256001" cy="4308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Avenir Next LT Pro Light"/>
              </a:rPr>
              <a:t>Emphasize value-focused messaging</a:t>
            </a:r>
          </a:p>
        </p:txBody>
      </p:sp>
      <p:sp>
        <p:nvSpPr>
          <p:cNvPr id="27" name="Arrow: Down 26">
            <a:extLst>
              <a:ext uri="{FF2B5EF4-FFF2-40B4-BE49-F238E27FC236}">
                <a16:creationId xmlns:a16="http://schemas.microsoft.com/office/drawing/2014/main" id="{A4055A27-5F00-B069-14E2-D2ACE58940B8}"/>
              </a:ext>
            </a:extLst>
          </p:cNvPr>
          <p:cNvSpPr/>
          <p:nvPr/>
        </p:nvSpPr>
        <p:spPr>
          <a:xfrm>
            <a:off x="5445179" y="2747042"/>
            <a:ext cx="436562" cy="579437"/>
          </a:xfrm>
          <a:prstGeom prst="downArrow">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Heart with pulse with solid fill">
            <a:extLst>
              <a:ext uri="{FF2B5EF4-FFF2-40B4-BE49-F238E27FC236}">
                <a16:creationId xmlns:a16="http://schemas.microsoft.com/office/drawing/2014/main" id="{D388717F-F860-917C-012D-E8BE209DCE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96769" y="1019184"/>
            <a:ext cx="909043" cy="905471"/>
          </a:xfrm>
          <a:prstGeom prst="rect">
            <a:avLst/>
          </a:prstGeom>
        </p:spPr>
      </p:pic>
      <p:sp>
        <p:nvSpPr>
          <p:cNvPr id="20" name="TextBox 19">
            <a:extLst>
              <a:ext uri="{FF2B5EF4-FFF2-40B4-BE49-F238E27FC236}">
                <a16:creationId xmlns:a16="http://schemas.microsoft.com/office/drawing/2014/main" id="{E706F308-B7C8-3BD0-1AA3-F6973ABB5568}"/>
              </a:ext>
            </a:extLst>
          </p:cNvPr>
          <p:cNvSpPr txBox="1"/>
          <p:nvPr/>
        </p:nvSpPr>
        <p:spPr>
          <a:xfrm>
            <a:off x="6881286" y="2169661"/>
            <a:ext cx="1754226" cy="4308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b="1">
                <a:latin typeface="Avenir Next LT Pro Light"/>
              </a:rPr>
              <a:t>CMS Expanding SDOH Risk Adjustments</a:t>
            </a:r>
          </a:p>
        </p:txBody>
      </p:sp>
      <p:sp>
        <p:nvSpPr>
          <p:cNvPr id="24" name="TextBox 23">
            <a:extLst>
              <a:ext uri="{FF2B5EF4-FFF2-40B4-BE49-F238E27FC236}">
                <a16:creationId xmlns:a16="http://schemas.microsoft.com/office/drawing/2014/main" id="{26F3F433-5AA8-257F-469B-21EC13FE152A}"/>
              </a:ext>
            </a:extLst>
          </p:cNvPr>
          <p:cNvSpPr txBox="1"/>
          <p:nvPr/>
        </p:nvSpPr>
        <p:spPr>
          <a:xfrm>
            <a:off x="6619292" y="3762583"/>
            <a:ext cx="2260579" cy="4308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Avenir Next LT Pro Light"/>
              </a:rPr>
              <a:t>Plans that address SDOH needs (transportation, food, housing)</a:t>
            </a:r>
          </a:p>
        </p:txBody>
      </p:sp>
      <p:sp>
        <p:nvSpPr>
          <p:cNvPr id="29" name="Arrow: Down 28">
            <a:extLst>
              <a:ext uri="{FF2B5EF4-FFF2-40B4-BE49-F238E27FC236}">
                <a16:creationId xmlns:a16="http://schemas.microsoft.com/office/drawing/2014/main" id="{70D97373-2F14-CFE7-1725-B23080D87C6D}"/>
              </a:ext>
            </a:extLst>
          </p:cNvPr>
          <p:cNvSpPr/>
          <p:nvPr/>
        </p:nvSpPr>
        <p:spPr>
          <a:xfrm>
            <a:off x="7533996" y="2747042"/>
            <a:ext cx="436562" cy="579437"/>
          </a:xfrm>
          <a:prstGeom prst="downArrow">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3E7472-92E7-03B7-6AF4-28F56F49FD97}"/>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72704BB-5011-592E-34C6-D536834312A8}"/>
              </a:ext>
            </a:extLst>
          </p:cNvPr>
          <p:cNvSpPr txBox="1">
            <a:spLocks/>
          </p:cNvSpPr>
          <p:nvPr/>
        </p:nvSpPr>
        <p:spPr>
          <a:xfrm>
            <a:off x="15766" y="-4976"/>
            <a:ext cx="9144000" cy="565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Avenir Next LT Pro" panose="020B0504020202020204" pitchFamily="34" charset="0"/>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pPr algn="ctr"/>
            <a:r>
              <a:rPr lang="en-US" sz="2500" b="0">
                <a:solidFill>
                  <a:schemeClr val="accent1"/>
                </a:solidFill>
                <a:latin typeface="Avenir Next LT Pro"/>
              </a:rPr>
              <a:t>Key External Forces</a:t>
            </a:r>
            <a:endParaRPr lang="en-US">
              <a:solidFill>
                <a:schemeClr val="accent1"/>
              </a:solidFill>
            </a:endParaRPr>
          </a:p>
          <a:p>
            <a:pPr algn="ctr"/>
            <a:endParaRPr lang="en-US" sz="2500" b="0">
              <a:solidFill>
                <a:srgbClr val="C3DCE9"/>
              </a:solidFill>
              <a:latin typeface="Montserrat"/>
            </a:endParaRPr>
          </a:p>
        </p:txBody>
      </p:sp>
      <p:sp>
        <p:nvSpPr>
          <p:cNvPr id="21" name="Text Placeholder 2">
            <a:extLst>
              <a:ext uri="{FF2B5EF4-FFF2-40B4-BE49-F238E27FC236}">
                <a16:creationId xmlns:a16="http://schemas.microsoft.com/office/drawing/2014/main" id="{34E75E4A-8536-864F-E2DA-638C9E1BE5FC}"/>
              </a:ext>
            </a:extLst>
          </p:cNvPr>
          <p:cNvSpPr txBox="1">
            <a:spLocks/>
          </p:cNvSpPr>
          <p:nvPr/>
        </p:nvSpPr>
        <p:spPr>
          <a:xfrm>
            <a:off x="627643" y="2169661"/>
            <a:ext cx="1750629" cy="4267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1pPr>
            <a:lvl2pPr marL="914400" marR="0" lvl="1"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2pPr>
            <a:lvl3pPr marL="1371600" marR="0" lvl="2"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3pPr>
            <a:lvl4pPr marL="1828800" marR="0" lvl="3"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4pPr>
            <a:lvl5pPr marL="2286000" marR="0" lvl="4"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5pPr>
            <a:lvl6pPr marL="2743200" marR="0" lvl="5"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6pPr>
            <a:lvl7pPr marL="3200400" marR="0" lvl="6"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7pPr>
            <a:lvl8pPr marL="3657600" marR="0" lvl="7"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8pPr>
            <a:lvl9pPr marL="4114800" marR="0" lvl="8" indent="-304800" algn="l" rtl="0">
              <a:lnSpc>
                <a:spcPct val="100000"/>
              </a:lnSpc>
              <a:spcBef>
                <a:spcPts val="0"/>
              </a:spcBef>
              <a:spcAft>
                <a:spcPts val="0"/>
              </a:spcAft>
              <a:buClr>
                <a:schemeClr val="dk2"/>
              </a:buClr>
              <a:buSzPts val="1200"/>
              <a:buFont typeface="Inter"/>
              <a:buChar char="■"/>
              <a:defRPr sz="1200" b="0" i="0" u="none" strike="noStrike" cap="none">
                <a:solidFill>
                  <a:schemeClr val="dk2"/>
                </a:solidFill>
                <a:latin typeface="Inter"/>
                <a:ea typeface="Inter"/>
                <a:cs typeface="Inter"/>
                <a:sym typeface="Inter"/>
              </a:defRPr>
            </a:lvl9pPr>
          </a:lstStyle>
          <a:p>
            <a:pPr marL="152400" indent="0" algn="ctr">
              <a:buNone/>
            </a:pPr>
            <a:r>
              <a:rPr lang="en-US" sz="1100" b="1">
                <a:solidFill>
                  <a:srgbClr val="000000"/>
                </a:solidFill>
                <a:latin typeface="Avenir Next LT Pro Light"/>
                <a:cs typeface="Arial"/>
                <a:sym typeface="Arial"/>
              </a:rPr>
              <a:t>Push for Personalized Care Plans</a:t>
            </a:r>
            <a:endParaRPr lang="en-US"/>
          </a:p>
        </p:txBody>
      </p:sp>
      <p:pic>
        <p:nvPicPr>
          <p:cNvPr id="26" name="Graphic 25" descr="Gears with solid fill">
            <a:extLst>
              <a:ext uri="{FF2B5EF4-FFF2-40B4-BE49-F238E27FC236}">
                <a16:creationId xmlns:a16="http://schemas.microsoft.com/office/drawing/2014/main" id="{E5924774-F015-7D5D-9448-C6E1EEC79B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2135" y="1014719"/>
            <a:ext cx="914400" cy="914400"/>
          </a:xfrm>
          <a:prstGeom prst="rect">
            <a:avLst/>
          </a:prstGeom>
        </p:spPr>
      </p:pic>
      <p:sp>
        <p:nvSpPr>
          <p:cNvPr id="30" name="TextBox 29">
            <a:extLst>
              <a:ext uri="{FF2B5EF4-FFF2-40B4-BE49-F238E27FC236}">
                <a16:creationId xmlns:a16="http://schemas.microsoft.com/office/drawing/2014/main" id="{B2AE38A6-A002-6EC9-D8F1-BFACF195B43D}"/>
              </a:ext>
            </a:extLst>
          </p:cNvPr>
          <p:cNvSpPr txBox="1"/>
          <p:nvPr/>
        </p:nvSpPr>
        <p:spPr>
          <a:xfrm>
            <a:off x="377612" y="3762583"/>
            <a:ext cx="2251626" cy="43088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latin typeface="Avenir Next LT Pro Light"/>
              </a:rPr>
              <a:t>Flexible, customizable plan options</a:t>
            </a:r>
          </a:p>
        </p:txBody>
      </p:sp>
      <p:sp>
        <p:nvSpPr>
          <p:cNvPr id="32" name="Arrow: Down 31">
            <a:extLst>
              <a:ext uri="{FF2B5EF4-FFF2-40B4-BE49-F238E27FC236}">
                <a16:creationId xmlns:a16="http://schemas.microsoft.com/office/drawing/2014/main" id="{1D4E912A-4F64-A5E5-130B-6A1B5267C4AC}"/>
              </a:ext>
            </a:extLst>
          </p:cNvPr>
          <p:cNvSpPr/>
          <p:nvPr/>
        </p:nvSpPr>
        <p:spPr>
          <a:xfrm>
            <a:off x="1285408" y="2747042"/>
            <a:ext cx="436562" cy="579437"/>
          </a:xfrm>
          <a:prstGeom prst="downArrow">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59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animBg="1"/>
      <p:bldP spid="23" grpId="0"/>
      <p:bldP spid="27" grpId="0" animBg="1"/>
      <p:bldP spid="24" grpId="0"/>
      <p:bldP spid="29" grpId="0" animBg="1"/>
      <p:bldP spid="30" grpId="0"/>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F6C2808-048D-8C84-7520-2649D28D5395}"/>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EFB7A7D0-2700-33BD-B08C-366751F20972}"/>
              </a:ext>
            </a:extLst>
          </p:cNvPr>
          <p:cNvSpPr txBox="1"/>
          <p:nvPr/>
        </p:nvSpPr>
        <p:spPr>
          <a:xfrm>
            <a:off x="6233575" y="746309"/>
            <a:ext cx="2648045" cy="1200329"/>
          </a:xfrm>
          <a:prstGeom prst="rect">
            <a:avLst/>
          </a:prstGeom>
          <a:noFill/>
        </p:spPr>
        <p:txBody>
          <a:bodyPr wrap="square" lIns="91440" tIns="45720" rIns="91440" bIns="45720" rtlCol="0" anchor="t">
            <a:spAutoFit/>
          </a:bodyPr>
          <a:lstStyle/>
          <a:p>
            <a:r>
              <a:rPr lang="en-US" sz="1200" b="1">
                <a:solidFill>
                  <a:srgbClr val="00ABEE"/>
                </a:solidFill>
                <a:latin typeface="Montserrat"/>
              </a:rPr>
              <a:t>Recommendations:</a:t>
            </a:r>
          </a:p>
          <a:p>
            <a:pPr marL="171450" indent="-171450">
              <a:buChar char="•"/>
            </a:pPr>
            <a:r>
              <a:rPr lang="en-US" sz="1000">
                <a:latin typeface="Avenir Next LT Pro"/>
              </a:rPr>
              <a:t>Grandfather coverage in to </a:t>
            </a:r>
            <a:r>
              <a:rPr lang="en-US" sz="1000" b="1">
                <a:latin typeface="Avenir Next LT Pro"/>
              </a:rPr>
              <a:t>stabilize benefits</a:t>
            </a:r>
            <a:r>
              <a:rPr lang="en-US" sz="1000">
                <a:latin typeface="Avenir Next LT Pro"/>
              </a:rPr>
              <a:t> as much as possible for the next year or two</a:t>
            </a:r>
          </a:p>
          <a:p>
            <a:pPr marL="171450" indent="-171450">
              <a:buChar char="•"/>
            </a:pPr>
            <a:r>
              <a:rPr lang="en-US" sz="1000" b="1">
                <a:latin typeface="Avenir Next LT Pro"/>
              </a:rPr>
              <a:t>Offer additional perks</a:t>
            </a:r>
            <a:r>
              <a:rPr lang="en-US" sz="1000">
                <a:latin typeface="Avenir Next LT Pro"/>
              </a:rPr>
              <a:t> like fitness benefits, dental/vision upgrades, and customer service improvements</a:t>
            </a:r>
          </a:p>
        </p:txBody>
      </p:sp>
      <p:pic>
        <p:nvPicPr>
          <p:cNvPr id="8" name="Picture 7">
            <a:extLst>
              <a:ext uri="{FF2B5EF4-FFF2-40B4-BE49-F238E27FC236}">
                <a16:creationId xmlns:a16="http://schemas.microsoft.com/office/drawing/2014/main" id="{2CB6846C-95BD-9067-7D9C-24664117E990}"/>
              </a:ext>
            </a:extLst>
          </p:cNvPr>
          <p:cNvPicPr>
            <a:picLocks noChangeAspect="1"/>
          </p:cNvPicPr>
          <p:nvPr/>
        </p:nvPicPr>
        <p:blipFill>
          <a:blip r:embed="rId3"/>
          <a:srcRect l="33348" t="14124" r="33348" b="46031"/>
          <a:stretch/>
        </p:blipFill>
        <p:spPr>
          <a:xfrm>
            <a:off x="6233575" y="2088313"/>
            <a:ext cx="2432304" cy="1881780"/>
          </a:xfrm>
          <a:prstGeom prst="rect">
            <a:avLst/>
          </a:prstGeom>
        </p:spPr>
      </p:pic>
      <p:sp>
        <p:nvSpPr>
          <p:cNvPr id="5" name="Rectangle 4">
            <a:extLst>
              <a:ext uri="{FF2B5EF4-FFF2-40B4-BE49-F238E27FC236}">
                <a16:creationId xmlns:a16="http://schemas.microsoft.com/office/drawing/2014/main" id="{6EE0FF38-80FA-3033-4B12-35701ED8BF05}"/>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8BB3D-E63D-E17F-85B6-71ADF5BF7A8A}"/>
              </a:ext>
            </a:extLst>
          </p:cNvPr>
          <p:cNvSpPr>
            <a:spLocks noGrp="1"/>
          </p:cNvSpPr>
          <p:nvPr>
            <p:ph type="title"/>
          </p:nvPr>
        </p:nvSpPr>
        <p:spPr>
          <a:xfrm>
            <a:off x="15766" y="-4976"/>
            <a:ext cx="9144000" cy="565420"/>
          </a:xfrm>
        </p:spPr>
        <p:txBody>
          <a:bodyPr/>
          <a:lstStyle/>
          <a:p>
            <a:pPr algn="ctr"/>
            <a:r>
              <a:rPr lang="en-US" sz="2500" b="0">
                <a:solidFill>
                  <a:schemeClr val="accent1"/>
                </a:solidFill>
                <a:latin typeface="Montserrat"/>
              </a:rPr>
              <a:t>Persona-based Strategies Post-Acquisition</a:t>
            </a:r>
            <a:endParaRPr lang="en-US">
              <a:solidFill>
                <a:schemeClr val="accent1"/>
              </a:solidFill>
            </a:endParaRPr>
          </a:p>
        </p:txBody>
      </p:sp>
      <p:sp>
        <p:nvSpPr>
          <p:cNvPr id="29" name="TextBox 28">
            <a:extLst>
              <a:ext uri="{FF2B5EF4-FFF2-40B4-BE49-F238E27FC236}">
                <a16:creationId xmlns:a16="http://schemas.microsoft.com/office/drawing/2014/main" id="{CCAD0084-3B3F-6B63-05C5-BDD30E4A3A93}"/>
              </a:ext>
            </a:extLst>
          </p:cNvPr>
          <p:cNvSpPr txBox="1"/>
          <p:nvPr/>
        </p:nvSpPr>
        <p:spPr>
          <a:xfrm>
            <a:off x="3315679" y="746309"/>
            <a:ext cx="2592802" cy="1046440"/>
          </a:xfrm>
          <a:prstGeom prst="rect">
            <a:avLst/>
          </a:prstGeom>
          <a:noFill/>
        </p:spPr>
        <p:txBody>
          <a:bodyPr wrap="square" lIns="91440" tIns="45720" rIns="91440" bIns="45720" rtlCol="0" anchor="t">
            <a:spAutoFit/>
          </a:bodyPr>
          <a:lstStyle/>
          <a:p>
            <a:r>
              <a:rPr lang="en-US" sz="1200" b="1">
                <a:solidFill>
                  <a:srgbClr val="00ABEE"/>
                </a:solidFill>
                <a:latin typeface="Montserrat"/>
              </a:rPr>
              <a:t>Recommendations:</a:t>
            </a:r>
          </a:p>
          <a:p>
            <a:pPr marL="171450" indent="-171450">
              <a:buChar char="•"/>
            </a:pPr>
            <a:r>
              <a:rPr lang="en-US" sz="1000" b="1">
                <a:solidFill>
                  <a:schemeClr val="bg1">
                    <a:lumMod val="10000"/>
                  </a:schemeClr>
                </a:solidFill>
                <a:latin typeface="Avenir Next LT Pro"/>
              </a:rPr>
              <a:t>Reassure</a:t>
            </a:r>
            <a:r>
              <a:rPr lang="en-US" sz="1000">
                <a:solidFill>
                  <a:schemeClr val="bg1">
                    <a:lumMod val="10000"/>
                  </a:schemeClr>
                </a:solidFill>
                <a:latin typeface="Avenir Next LT Pro"/>
              </a:rPr>
              <a:t> the Cigna acquisition means a larger network, more resources, and potentially lower premiums</a:t>
            </a:r>
          </a:p>
          <a:p>
            <a:pPr marL="171450" indent="-171450">
              <a:buChar char="•"/>
            </a:pPr>
            <a:r>
              <a:rPr lang="en-US" sz="1000" b="1">
                <a:solidFill>
                  <a:schemeClr val="bg1">
                    <a:lumMod val="10000"/>
                  </a:schemeClr>
                </a:solidFill>
                <a:latin typeface="Avenir Next LT Pro"/>
              </a:rPr>
              <a:t>Emphasize</a:t>
            </a:r>
            <a:r>
              <a:rPr lang="en-US" sz="1000">
                <a:solidFill>
                  <a:schemeClr val="bg1">
                    <a:lumMod val="10000"/>
                  </a:schemeClr>
                </a:solidFill>
                <a:latin typeface="Avenir Next LT Pro"/>
              </a:rPr>
              <a:t> </a:t>
            </a:r>
            <a:r>
              <a:rPr lang="en-US" sz="1000" b="1">
                <a:solidFill>
                  <a:schemeClr val="bg1">
                    <a:lumMod val="10000"/>
                  </a:schemeClr>
                </a:solidFill>
                <a:latin typeface="Avenir Next LT Pro"/>
              </a:rPr>
              <a:t>continuity of care</a:t>
            </a:r>
            <a:r>
              <a:rPr lang="en-US" sz="1000">
                <a:solidFill>
                  <a:schemeClr val="bg1">
                    <a:lumMod val="10000"/>
                  </a:schemeClr>
                </a:solidFill>
                <a:latin typeface="Avenir Next LT Pro"/>
              </a:rPr>
              <a:t>: same doctors, expanded services</a:t>
            </a:r>
          </a:p>
        </p:txBody>
      </p:sp>
      <p:pic>
        <p:nvPicPr>
          <p:cNvPr id="6" name="Picture 5">
            <a:extLst>
              <a:ext uri="{FF2B5EF4-FFF2-40B4-BE49-F238E27FC236}">
                <a16:creationId xmlns:a16="http://schemas.microsoft.com/office/drawing/2014/main" id="{F72EF2F2-2048-9EC3-6D23-D1E2B9D28985}"/>
              </a:ext>
            </a:extLst>
          </p:cNvPr>
          <p:cNvPicPr>
            <a:picLocks noChangeAspect="1"/>
          </p:cNvPicPr>
          <p:nvPr/>
        </p:nvPicPr>
        <p:blipFill>
          <a:blip r:embed="rId3"/>
          <a:srcRect t="14124" r="65379" b="46031"/>
          <a:stretch/>
        </p:blipFill>
        <p:spPr>
          <a:xfrm>
            <a:off x="3315679" y="2088313"/>
            <a:ext cx="2518682" cy="1881780"/>
          </a:xfrm>
          <a:prstGeom prst="rect">
            <a:avLst/>
          </a:prstGeom>
        </p:spPr>
      </p:pic>
      <p:sp>
        <p:nvSpPr>
          <p:cNvPr id="33" name="TextBox 32">
            <a:extLst>
              <a:ext uri="{FF2B5EF4-FFF2-40B4-BE49-F238E27FC236}">
                <a16:creationId xmlns:a16="http://schemas.microsoft.com/office/drawing/2014/main" id="{503B24EF-7B48-CA7C-D6F8-A7612242A785}"/>
              </a:ext>
            </a:extLst>
          </p:cNvPr>
          <p:cNvSpPr txBox="1"/>
          <p:nvPr/>
        </p:nvSpPr>
        <p:spPr>
          <a:xfrm>
            <a:off x="475774" y="3960996"/>
            <a:ext cx="2777522" cy="738664"/>
          </a:xfrm>
          <a:prstGeom prst="rect">
            <a:avLst/>
          </a:prstGeom>
          <a:noFill/>
        </p:spPr>
        <p:txBody>
          <a:bodyPr wrap="square" lIns="91440" tIns="45720" rIns="91440" bIns="45720" rtlCol="0" anchor="t">
            <a:spAutoFit/>
          </a:bodyPr>
          <a:lstStyle/>
          <a:p>
            <a:r>
              <a:rPr lang="en-US" sz="1200" b="1">
                <a:solidFill>
                  <a:srgbClr val="00ABEE"/>
                </a:solidFill>
                <a:latin typeface="Montserrat"/>
              </a:rPr>
              <a:t>Patrick </a:t>
            </a:r>
            <a:r>
              <a:rPr lang="en-US" sz="1100">
                <a:latin typeface="Montserrat"/>
              </a:rPr>
              <a:t>• Age 23, Oklahoma, ESRD</a:t>
            </a:r>
          </a:p>
          <a:p>
            <a:pPr marL="171450" indent="-171450">
              <a:buChar char="•"/>
            </a:pPr>
            <a:r>
              <a:rPr lang="en-US" sz="1000">
                <a:latin typeface="Avenir Next LT Pro"/>
              </a:rPr>
              <a:t>Currently on Federal Medicare</a:t>
            </a:r>
          </a:p>
          <a:p>
            <a:pPr marL="171450" indent="-171450">
              <a:buChar char="•"/>
            </a:pPr>
            <a:r>
              <a:rPr lang="en-US" sz="1000">
                <a:latin typeface="Avenir Next LT Pro"/>
              </a:rPr>
              <a:t>Not directly affected by Cigna acquisition</a:t>
            </a:r>
          </a:p>
          <a:p>
            <a:pPr marL="171450" indent="-171450">
              <a:buChar char="•"/>
            </a:pPr>
            <a:r>
              <a:rPr lang="en-US" sz="1000">
                <a:latin typeface="Avenir Next LT Pro"/>
              </a:rPr>
              <a:t>Potential group that is </a:t>
            </a:r>
            <a:r>
              <a:rPr lang="en-US" sz="1000" b="1">
                <a:latin typeface="Avenir Next LT Pro"/>
              </a:rPr>
              <a:t>not enrolled yet</a:t>
            </a:r>
          </a:p>
        </p:txBody>
      </p:sp>
      <p:pic>
        <p:nvPicPr>
          <p:cNvPr id="9" name="Picture 8">
            <a:extLst>
              <a:ext uri="{FF2B5EF4-FFF2-40B4-BE49-F238E27FC236}">
                <a16:creationId xmlns:a16="http://schemas.microsoft.com/office/drawing/2014/main" id="{1A3F18C5-9973-3F0C-C330-72E9885D5362}"/>
              </a:ext>
            </a:extLst>
          </p:cNvPr>
          <p:cNvPicPr>
            <a:picLocks noChangeAspect="1"/>
          </p:cNvPicPr>
          <p:nvPr/>
        </p:nvPicPr>
        <p:blipFill>
          <a:blip r:embed="rId3"/>
          <a:srcRect l="65799" t="14124" r="405" b="46031"/>
          <a:stretch/>
        </p:blipFill>
        <p:spPr>
          <a:xfrm>
            <a:off x="475774" y="2083210"/>
            <a:ext cx="2394051" cy="1881780"/>
          </a:xfrm>
          <a:prstGeom prst="rect">
            <a:avLst/>
          </a:prstGeom>
        </p:spPr>
      </p:pic>
      <p:grpSp>
        <p:nvGrpSpPr>
          <p:cNvPr id="14" name="Group 13">
            <a:extLst>
              <a:ext uri="{FF2B5EF4-FFF2-40B4-BE49-F238E27FC236}">
                <a16:creationId xmlns:a16="http://schemas.microsoft.com/office/drawing/2014/main" id="{05571160-7CCC-F23F-F50A-9E3BC5252AD6}"/>
              </a:ext>
            </a:extLst>
          </p:cNvPr>
          <p:cNvGrpSpPr/>
          <p:nvPr/>
        </p:nvGrpSpPr>
        <p:grpSpPr>
          <a:xfrm>
            <a:off x="0" y="4800600"/>
            <a:ext cx="9144000" cy="348981"/>
            <a:chOff x="0" y="4800600"/>
            <a:chExt cx="9144000" cy="348981"/>
          </a:xfrm>
        </p:grpSpPr>
        <p:sp>
          <p:nvSpPr>
            <p:cNvPr id="15" name="Rectangle 14">
              <a:extLst>
                <a:ext uri="{FF2B5EF4-FFF2-40B4-BE49-F238E27FC236}">
                  <a16:creationId xmlns:a16="http://schemas.microsoft.com/office/drawing/2014/main" id="{DB61D922-E102-EDCF-BFE7-6CE6C9D05D0E}"/>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Louisiana State University, PNG, Symbol, History, Meaning">
              <a:extLst>
                <a:ext uri="{FF2B5EF4-FFF2-40B4-BE49-F238E27FC236}">
                  <a16:creationId xmlns:a16="http://schemas.microsoft.com/office/drawing/2014/main" id="{1570167F-DC1B-3D25-E50E-86F401A4DBA3}"/>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74E7F49E-A8FE-5C00-8CD5-A0CAEB80722D}"/>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22</a:t>
              </a:r>
              <a:endParaRPr lang="en-US" sz="1100">
                <a:solidFill>
                  <a:schemeClr val="bg1"/>
                </a:solidFill>
                <a:latin typeface="Avenir Next LT Pro" panose="020B0504020202020204" pitchFamily="34" charset="0"/>
              </a:endParaRPr>
            </a:p>
          </p:txBody>
        </p:sp>
      </p:grpSp>
      <p:sp>
        <p:nvSpPr>
          <p:cNvPr id="3" name="TextBox 2">
            <a:extLst>
              <a:ext uri="{FF2B5EF4-FFF2-40B4-BE49-F238E27FC236}">
                <a16:creationId xmlns:a16="http://schemas.microsoft.com/office/drawing/2014/main" id="{E875D0F8-91DD-522B-256D-BDBEF5652F89}"/>
              </a:ext>
            </a:extLst>
          </p:cNvPr>
          <p:cNvSpPr txBox="1"/>
          <p:nvPr/>
        </p:nvSpPr>
        <p:spPr>
          <a:xfrm>
            <a:off x="475774" y="746309"/>
            <a:ext cx="2777522" cy="1354217"/>
          </a:xfrm>
          <a:prstGeom prst="rect">
            <a:avLst/>
          </a:prstGeom>
          <a:noFill/>
        </p:spPr>
        <p:txBody>
          <a:bodyPr wrap="square" lIns="91440" tIns="45720" rIns="91440" bIns="45720" rtlCol="0" anchor="t">
            <a:spAutoFit/>
          </a:bodyPr>
          <a:lstStyle/>
          <a:p>
            <a:r>
              <a:rPr lang="en-US" sz="1200" b="1">
                <a:solidFill>
                  <a:srgbClr val="00ABEE"/>
                </a:solidFill>
                <a:latin typeface="Montserrat"/>
              </a:rPr>
              <a:t>Recommendations:</a:t>
            </a:r>
          </a:p>
          <a:p>
            <a:pPr marL="171450" indent="-171450">
              <a:buChar char="•"/>
            </a:pPr>
            <a:r>
              <a:rPr lang="en-US" sz="1000">
                <a:latin typeface="Avenir Next LT Pro"/>
              </a:rPr>
              <a:t>Market Medicare Advantage and </a:t>
            </a:r>
            <a:r>
              <a:rPr lang="en-US" sz="1000" b="1">
                <a:latin typeface="Avenir Next LT Pro"/>
              </a:rPr>
              <a:t>customizable</a:t>
            </a:r>
            <a:r>
              <a:rPr lang="en-US" sz="1000">
                <a:latin typeface="Avenir Next LT Pro"/>
              </a:rPr>
              <a:t> Special Needs Plans </a:t>
            </a:r>
          </a:p>
          <a:p>
            <a:pPr marL="171450" indent="-171450">
              <a:buChar char="•"/>
            </a:pPr>
            <a:r>
              <a:rPr lang="en-US" sz="1000">
                <a:latin typeface="Avenir Next LT Pro"/>
              </a:rPr>
              <a:t>Highlight </a:t>
            </a:r>
            <a:r>
              <a:rPr lang="en-US" sz="1000" b="1">
                <a:latin typeface="Avenir Next LT Pro"/>
              </a:rPr>
              <a:t>better care coordination</a:t>
            </a:r>
            <a:r>
              <a:rPr lang="en-US" sz="1000">
                <a:latin typeface="Avenir Next LT Pro"/>
              </a:rPr>
              <a:t>: dialysis centers, transplant programs, and specialists network</a:t>
            </a:r>
          </a:p>
          <a:p>
            <a:pPr marL="171450" indent="-171450">
              <a:buChar char="•"/>
            </a:pPr>
            <a:r>
              <a:rPr lang="en-US" sz="1000" b="1">
                <a:latin typeface="Avenir Next LT Pro"/>
              </a:rPr>
              <a:t>Lower out-of-pocket costs</a:t>
            </a:r>
            <a:r>
              <a:rPr lang="en-US" sz="1000">
                <a:latin typeface="Avenir Next LT Pro"/>
              </a:rPr>
              <a:t> for heavy users of health services.</a:t>
            </a:r>
          </a:p>
        </p:txBody>
      </p:sp>
      <p:sp>
        <p:nvSpPr>
          <p:cNvPr id="4" name="TextBox 3">
            <a:extLst>
              <a:ext uri="{FF2B5EF4-FFF2-40B4-BE49-F238E27FC236}">
                <a16:creationId xmlns:a16="http://schemas.microsoft.com/office/drawing/2014/main" id="{A9AE761F-63CC-3A39-5F75-3C38D6187055}"/>
              </a:ext>
            </a:extLst>
          </p:cNvPr>
          <p:cNvSpPr txBox="1"/>
          <p:nvPr/>
        </p:nvSpPr>
        <p:spPr>
          <a:xfrm>
            <a:off x="3315679" y="3960996"/>
            <a:ext cx="2592802" cy="738664"/>
          </a:xfrm>
          <a:prstGeom prst="rect">
            <a:avLst/>
          </a:prstGeom>
          <a:noFill/>
        </p:spPr>
        <p:txBody>
          <a:bodyPr wrap="square" lIns="91440" tIns="45720" rIns="91440" bIns="45720" rtlCol="0" anchor="t">
            <a:spAutoFit/>
          </a:bodyPr>
          <a:lstStyle/>
          <a:p>
            <a:r>
              <a:rPr lang="en-US" sz="1200" b="1">
                <a:solidFill>
                  <a:srgbClr val="00ABEE"/>
                </a:solidFill>
                <a:latin typeface="Montserrat"/>
              </a:rPr>
              <a:t>Ryan</a:t>
            </a:r>
            <a:r>
              <a:rPr lang="en-US" sz="1100">
                <a:latin typeface="Montserrat"/>
              </a:rPr>
              <a:t> • Age 42, Illinois, ALS</a:t>
            </a:r>
            <a:endParaRPr lang="en-US" sz="1100"/>
          </a:p>
          <a:p>
            <a:pPr marL="171450" indent="-171450">
              <a:buChar char="•"/>
            </a:pPr>
            <a:r>
              <a:rPr lang="en-US" sz="1000">
                <a:solidFill>
                  <a:srgbClr val="1D1D1D"/>
                </a:solidFill>
                <a:latin typeface="Avenir Next LT Pro"/>
              </a:rPr>
              <a:t>Already enrolled in </a:t>
            </a:r>
            <a:r>
              <a:rPr lang="en-US" sz="1000" b="1">
                <a:solidFill>
                  <a:srgbClr val="1D1D1D"/>
                </a:solidFill>
                <a:latin typeface="Avenir Next LT Pro"/>
              </a:rPr>
              <a:t>HCSC</a:t>
            </a:r>
            <a:endParaRPr lang="en-US" sz="1000" b="1">
              <a:latin typeface="Montserrat" panose="00000500000000000000" pitchFamily="2" charset="0"/>
            </a:endParaRPr>
          </a:p>
          <a:p>
            <a:pPr marL="171450" indent="-171450">
              <a:buChar char="•"/>
            </a:pPr>
            <a:r>
              <a:rPr lang="en-US" sz="1000">
                <a:solidFill>
                  <a:srgbClr val="1D1D1D"/>
                </a:solidFill>
                <a:latin typeface="Avenir Next LT Pro"/>
              </a:rPr>
              <a:t>Could gain expanded networks</a:t>
            </a:r>
          </a:p>
          <a:p>
            <a:pPr marL="171450" indent="-171450">
              <a:buChar char="•"/>
            </a:pPr>
            <a:r>
              <a:rPr lang="en-US" sz="1000">
                <a:solidFill>
                  <a:srgbClr val="1D1D1D"/>
                </a:solidFill>
                <a:latin typeface="Avenir Next LT Pro"/>
              </a:rPr>
              <a:t>Sensitive to changes</a:t>
            </a:r>
            <a:endParaRPr lang="en-US" sz="1000">
              <a:solidFill>
                <a:schemeClr val="bg1">
                  <a:lumMod val="10000"/>
                </a:schemeClr>
              </a:solidFill>
              <a:latin typeface="Avenir Next LT Pro"/>
            </a:endParaRPr>
          </a:p>
        </p:txBody>
      </p:sp>
      <p:sp>
        <p:nvSpPr>
          <p:cNvPr id="7" name="TextBox 6">
            <a:extLst>
              <a:ext uri="{FF2B5EF4-FFF2-40B4-BE49-F238E27FC236}">
                <a16:creationId xmlns:a16="http://schemas.microsoft.com/office/drawing/2014/main" id="{E5CD8EC4-ABC7-5A55-499F-D68DFBE9BFD7}"/>
              </a:ext>
            </a:extLst>
          </p:cNvPr>
          <p:cNvSpPr txBox="1"/>
          <p:nvPr/>
        </p:nvSpPr>
        <p:spPr>
          <a:xfrm>
            <a:off x="6233575" y="3960996"/>
            <a:ext cx="2648045" cy="738664"/>
          </a:xfrm>
          <a:prstGeom prst="rect">
            <a:avLst/>
          </a:prstGeom>
          <a:noFill/>
        </p:spPr>
        <p:txBody>
          <a:bodyPr wrap="square" lIns="91440" tIns="45720" rIns="91440" bIns="45720" rtlCol="0" anchor="t">
            <a:spAutoFit/>
          </a:bodyPr>
          <a:lstStyle/>
          <a:p>
            <a:r>
              <a:rPr lang="en-US" sz="1200" b="1">
                <a:solidFill>
                  <a:srgbClr val="00ABEE"/>
                </a:solidFill>
                <a:latin typeface="Montserrat"/>
              </a:rPr>
              <a:t>Donna </a:t>
            </a:r>
            <a:r>
              <a:rPr lang="en-US" sz="1100">
                <a:latin typeface="Montserrat"/>
              </a:rPr>
              <a:t>• Age 68, Texas, 65+</a:t>
            </a:r>
          </a:p>
          <a:p>
            <a:pPr marL="171450" indent="-171450">
              <a:buChar char="•"/>
            </a:pPr>
            <a:r>
              <a:rPr lang="en-US" sz="1000">
                <a:latin typeface="Avenir Next LT Pro"/>
              </a:rPr>
              <a:t>Currently with </a:t>
            </a:r>
            <a:r>
              <a:rPr lang="en-US" sz="1000" b="1">
                <a:latin typeface="Avenir Next LT Pro"/>
              </a:rPr>
              <a:t>Cigna</a:t>
            </a:r>
            <a:endParaRPr lang="en-US" sz="1000" b="1">
              <a:latin typeface="Montserrat" panose="00000500000000000000" pitchFamily="2" charset="0"/>
            </a:endParaRPr>
          </a:p>
          <a:p>
            <a:pPr marL="171450" indent="-171450">
              <a:buChar char="•"/>
            </a:pPr>
            <a:r>
              <a:rPr lang="en-US" sz="1000">
                <a:latin typeface="Avenir Next LT Pro"/>
              </a:rPr>
              <a:t>May feel anxious about change</a:t>
            </a:r>
            <a:endParaRPr lang="en-US" sz="1000">
              <a:latin typeface="Montserrat" panose="00000500000000000000" pitchFamily="2" charset="0"/>
            </a:endParaRPr>
          </a:p>
          <a:p>
            <a:pPr marL="171450" indent="-171450">
              <a:buChar char="•"/>
            </a:pPr>
            <a:r>
              <a:rPr lang="en-US" sz="1000">
                <a:latin typeface="Avenir Next LT Pro"/>
              </a:rPr>
              <a:t>Must win her trust to prevent switching</a:t>
            </a:r>
          </a:p>
        </p:txBody>
      </p:sp>
    </p:spTree>
    <p:extLst>
      <p:ext uri="{BB962C8B-B14F-4D97-AF65-F5344CB8AC3E}">
        <p14:creationId xmlns:p14="http://schemas.microsoft.com/office/powerpoint/2010/main" val="227320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0346FB2-F94B-4264-89EE-C777EA2A20ED}"/>
              </a:ext>
            </a:extLst>
          </p:cNvPr>
          <p:cNvGrpSpPr/>
          <p:nvPr/>
        </p:nvGrpSpPr>
        <p:grpSpPr>
          <a:xfrm>
            <a:off x="237166" y="0"/>
            <a:ext cx="4266539" cy="5143500"/>
            <a:chOff x="811521" y="0"/>
            <a:chExt cx="5688719" cy="6858000"/>
          </a:xfrm>
        </p:grpSpPr>
        <p:grpSp>
          <p:nvGrpSpPr>
            <p:cNvPr id="10" name="Google Shape;1815;p40">
              <a:extLst>
                <a:ext uri="{FF2B5EF4-FFF2-40B4-BE49-F238E27FC236}">
                  <a16:creationId xmlns:a16="http://schemas.microsoft.com/office/drawing/2014/main" id="{297F1F80-073D-4941-8182-6B3B52D0B06A}"/>
                </a:ext>
              </a:extLst>
            </p:cNvPr>
            <p:cNvGrpSpPr/>
            <p:nvPr/>
          </p:nvGrpSpPr>
          <p:grpSpPr>
            <a:xfrm>
              <a:off x="1174624" y="0"/>
              <a:ext cx="4910873" cy="6858000"/>
              <a:chOff x="3957125" y="0"/>
              <a:chExt cx="3683186" cy="5143544"/>
            </a:xfrm>
          </p:grpSpPr>
          <p:sp>
            <p:nvSpPr>
              <p:cNvPr id="11" name="Google Shape;1816;p40">
                <a:extLst>
                  <a:ext uri="{FF2B5EF4-FFF2-40B4-BE49-F238E27FC236}">
                    <a16:creationId xmlns:a16="http://schemas.microsoft.com/office/drawing/2014/main" id="{A93A8A65-A05E-4FC3-9250-DD4FEC89E45B}"/>
                  </a:ext>
                </a:extLst>
              </p:cNvPr>
              <p:cNvSpPr/>
              <p:nvPr/>
            </p:nvSpPr>
            <p:spPr>
              <a:xfrm>
                <a:off x="3957125" y="0"/>
                <a:ext cx="3683186" cy="5143544"/>
              </a:xfrm>
              <a:custGeom>
                <a:avLst/>
                <a:gdLst/>
                <a:ahLst/>
                <a:cxnLst/>
                <a:rect l="l" t="t" r="r" b="b"/>
                <a:pathLst>
                  <a:path w="114920" h="160485" extrusionOk="0">
                    <a:moveTo>
                      <a:pt x="0" y="0"/>
                    </a:moveTo>
                    <a:lnTo>
                      <a:pt x="0" y="15562"/>
                    </a:lnTo>
                    <a:cubicBezTo>
                      <a:pt x="0" y="24575"/>
                      <a:pt x="7346" y="31897"/>
                      <a:pt x="16359" y="31897"/>
                    </a:cubicBezTo>
                    <a:lnTo>
                      <a:pt x="94857" y="31897"/>
                    </a:lnTo>
                    <a:cubicBezTo>
                      <a:pt x="102739" y="31897"/>
                      <a:pt x="109133" y="38315"/>
                      <a:pt x="109133" y="46196"/>
                    </a:cubicBezTo>
                    <a:cubicBezTo>
                      <a:pt x="109133" y="54055"/>
                      <a:pt x="102739" y="60472"/>
                      <a:pt x="94857" y="60472"/>
                    </a:cubicBezTo>
                    <a:lnTo>
                      <a:pt x="20062" y="60472"/>
                    </a:lnTo>
                    <a:cubicBezTo>
                      <a:pt x="9025" y="60472"/>
                      <a:pt x="12" y="69461"/>
                      <a:pt x="12" y="80534"/>
                    </a:cubicBezTo>
                    <a:cubicBezTo>
                      <a:pt x="12" y="87106"/>
                      <a:pt x="3191" y="92952"/>
                      <a:pt x="8073" y="96607"/>
                    </a:cubicBezTo>
                    <a:cubicBezTo>
                      <a:pt x="8835" y="97167"/>
                      <a:pt x="9632" y="97679"/>
                      <a:pt x="10454" y="98143"/>
                    </a:cubicBezTo>
                    <a:cubicBezTo>
                      <a:pt x="10633" y="98250"/>
                      <a:pt x="10811" y="98322"/>
                      <a:pt x="11002" y="98429"/>
                    </a:cubicBezTo>
                    <a:cubicBezTo>
                      <a:pt x="13716" y="99810"/>
                      <a:pt x="16800" y="100584"/>
                      <a:pt x="20062" y="100584"/>
                    </a:cubicBezTo>
                    <a:lnTo>
                      <a:pt x="94857" y="100584"/>
                    </a:lnTo>
                    <a:cubicBezTo>
                      <a:pt x="102739" y="100584"/>
                      <a:pt x="109133" y="107002"/>
                      <a:pt x="109133" y="114883"/>
                    </a:cubicBezTo>
                    <a:cubicBezTo>
                      <a:pt x="109133" y="122742"/>
                      <a:pt x="102739" y="129159"/>
                      <a:pt x="94857" y="129159"/>
                    </a:cubicBezTo>
                    <a:lnTo>
                      <a:pt x="54876" y="129159"/>
                    </a:lnTo>
                    <a:cubicBezTo>
                      <a:pt x="54233" y="129159"/>
                      <a:pt x="53590" y="129183"/>
                      <a:pt x="52983" y="129266"/>
                    </a:cubicBezTo>
                    <a:cubicBezTo>
                      <a:pt x="51876" y="129397"/>
                      <a:pt x="50828" y="129623"/>
                      <a:pt x="49792" y="129957"/>
                    </a:cubicBezTo>
                    <a:cubicBezTo>
                      <a:pt x="49387" y="130088"/>
                      <a:pt x="48994" y="130243"/>
                      <a:pt x="48613" y="130397"/>
                    </a:cubicBezTo>
                    <a:cubicBezTo>
                      <a:pt x="48054" y="130624"/>
                      <a:pt x="47506" y="130909"/>
                      <a:pt x="46970" y="131195"/>
                    </a:cubicBezTo>
                    <a:cubicBezTo>
                      <a:pt x="46637" y="131374"/>
                      <a:pt x="46304" y="131576"/>
                      <a:pt x="45994" y="131778"/>
                    </a:cubicBezTo>
                    <a:cubicBezTo>
                      <a:pt x="45280" y="132243"/>
                      <a:pt x="44613" y="132755"/>
                      <a:pt x="43994" y="133326"/>
                    </a:cubicBezTo>
                    <a:cubicBezTo>
                      <a:pt x="43732" y="133552"/>
                      <a:pt x="43482" y="133791"/>
                      <a:pt x="43244" y="134041"/>
                    </a:cubicBezTo>
                    <a:cubicBezTo>
                      <a:pt x="42017" y="135279"/>
                      <a:pt x="41017" y="136684"/>
                      <a:pt x="40220" y="138255"/>
                    </a:cubicBezTo>
                    <a:cubicBezTo>
                      <a:pt x="40089" y="138541"/>
                      <a:pt x="39958" y="138815"/>
                      <a:pt x="39827" y="139101"/>
                    </a:cubicBezTo>
                    <a:cubicBezTo>
                      <a:pt x="39529" y="139791"/>
                      <a:pt x="39267" y="140541"/>
                      <a:pt x="39088" y="141303"/>
                    </a:cubicBezTo>
                    <a:cubicBezTo>
                      <a:pt x="38731" y="142649"/>
                      <a:pt x="38517" y="144054"/>
                      <a:pt x="38517" y="145494"/>
                    </a:cubicBezTo>
                    <a:lnTo>
                      <a:pt x="38517" y="160484"/>
                    </a:lnTo>
                    <a:lnTo>
                      <a:pt x="44303" y="160484"/>
                    </a:lnTo>
                    <a:lnTo>
                      <a:pt x="44303" y="145494"/>
                    </a:lnTo>
                    <a:cubicBezTo>
                      <a:pt x="44303" y="145078"/>
                      <a:pt x="44327" y="144697"/>
                      <a:pt x="44375" y="144292"/>
                    </a:cubicBezTo>
                    <a:cubicBezTo>
                      <a:pt x="44434" y="143720"/>
                      <a:pt x="44553" y="143185"/>
                      <a:pt x="44708" y="142649"/>
                    </a:cubicBezTo>
                    <a:cubicBezTo>
                      <a:pt x="44792" y="142315"/>
                      <a:pt x="44887" y="142006"/>
                      <a:pt x="45018" y="141672"/>
                    </a:cubicBezTo>
                    <a:cubicBezTo>
                      <a:pt x="45351" y="140815"/>
                      <a:pt x="45792" y="140029"/>
                      <a:pt x="46327" y="139303"/>
                    </a:cubicBezTo>
                    <a:cubicBezTo>
                      <a:pt x="46411" y="139208"/>
                      <a:pt x="46482" y="139077"/>
                      <a:pt x="46566" y="138970"/>
                    </a:cubicBezTo>
                    <a:cubicBezTo>
                      <a:pt x="46589" y="138946"/>
                      <a:pt x="46613" y="138898"/>
                      <a:pt x="46661" y="138875"/>
                    </a:cubicBezTo>
                    <a:cubicBezTo>
                      <a:pt x="46744" y="138767"/>
                      <a:pt x="46839" y="138660"/>
                      <a:pt x="46923" y="138541"/>
                    </a:cubicBezTo>
                    <a:cubicBezTo>
                      <a:pt x="48280" y="136993"/>
                      <a:pt x="50078" y="135862"/>
                      <a:pt x="52102" y="135303"/>
                    </a:cubicBezTo>
                    <a:cubicBezTo>
                      <a:pt x="52233" y="135279"/>
                      <a:pt x="52364" y="135243"/>
                      <a:pt x="52495" y="135196"/>
                    </a:cubicBezTo>
                    <a:cubicBezTo>
                      <a:pt x="53257" y="135041"/>
                      <a:pt x="54055" y="134945"/>
                      <a:pt x="54876" y="134945"/>
                    </a:cubicBezTo>
                    <a:lnTo>
                      <a:pt x="94857" y="134945"/>
                    </a:lnTo>
                    <a:cubicBezTo>
                      <a:pt x="105930" y="134945"/>
                      <a:pt x="114919" y="125932"/>
                      <a:pt x="114919" y="114883"/>
                    </a:cubicBezTo>
                    <a:cubicBezTo>
                      <a:pt x="114919" y="103823"/>
                      <a:pt x="105930" y="94810"/>
                      <a:pt x="94857" y="94810"/>
                    </a:cubicBezTo>
                    <a:lnTo>
                      <a:pt x="20062" y="94810"/>
                    </a:lnTo>
                    <a:cubicBezTo>
                      <a:pt x="19217" y="94810"/>
                      <a:pt x="18395" y="94750"/>
                      <a:pt x="17598" y="94595"/>
                    </a:cubicBezTo>
                    <a:cubicBezTo>
                      <a:pt x="17491" y="94571"/>
                      <a:pt x="17383" y="94571"/>
                      <a:pt x="17288" y="94548"/>
                    </a:cubicBezTo>
                    <a:cubicBezTo>
                      <a:pt x="15645" y="94214"/>
                      <a:pt x="14097" y="93595"/>
                      <a:pt x="12692" y="92774"/>
                    </a:cubicBezTo>
                    <a:cubicBezTo>
                      <a:pt x="12561" y="92678"/>
                      <a:pt x="12430" y="92595"/>
                      <a:pt x="12299" y="92524"/>
                    </a:cubicBezTo>
                    <a:cubicBezTo>
                      <a:pt x="11561" y="92035"/>
                      <a:pt x="10847" y="91464"/>
                      <a:pt x="10204" y="90857"/>
                    </a:cubicBezTo>
                    <a:cubicBezTo>
                      <a:pt x="7477" y="88261"/>
                      <a:pt x="5787" y="84582"/>
                      <a:pt x="5787" y="80534"/>
                    </a:cubicBezTo>
                    <a:cubicBezTo>
                      <a:pt x="5787" y="72640"/>
                      <a:pt x="12204" y="66247"/>
                      <a:pt x="20062" y="66247"/>
                    </a:cubicBezTo>
                    <a:lnTo>
                      <a:pt x="94857" y="66247"/>
                    </a:lnTo>
                    <a:cubicBezTo>
                      <a:pt x="105930" y="66247"/>
                      <a:pt x="114919" y="57234"/>
                      <a:pt x="114919" y="46196"/>
                    </a:cubicBezTo>
                    <a:cubicBezTo>
                      <a:pt x="114919" y="35136"/>
                      <a:pt x="105930" y="26123"/>
                      <a:pt x="94857" y="26123"/>
                    </a:cubicBezTo>
                    <a:lnTo>
                      <a:pt x="16359" y="26123"/>
                    </a:lnTo>
                    <a:cubicBezTo>
                      <a:pt x="10537" y="26123"/>
                      <a:pt x="5787" y="21396"/>
                      <a:pt x="5787" y="15562"/>
                    </a:cubicBezTo>
                    <a:lnTo>
                      <a:pt x="5787" y="0"/>
                    </a:lnTo>
                    <a:close/>
                  </a:path>
                </a:pathLst>
              </a:custGeom>
              <a:solidFill>
                <a:schemeClr val="bg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12" name="Google Shape;1817;p40">
                <a:extLst>
                  <a:ext uri="{FF2B5EF4-FFF2-40B4-BE49-F238E27FC236}">
                    <a16:creationId xmlns:a16="http://schemas.microsoft.com/office/drawing/2014/main" id="{85F61336-6889-423E-8A72-9F3B690CA7FB}"/>
                  </a:ext>
                </a:extLst>
              </p:cNvPr>
              <p:cNvSpPr/>
              <p:nvPr/>
            </p:nvSpPr>
            <p:spPr>
              <a:xfrm>
                <a:off x="4034589" y="0"/>
                <a:ext cx="3528256" cy="5087072"/>
              </a:xfrm>
              <a:custGeom>
                <a:avLst/>
                <a:gdLst/>
                <a:ahLst/>
                <a:cxnLst/>
                <a:rect l="l" t="t" r="r" b="b"/>
                <a:pathLst>
                  <a:path w="110086" h="158723" extrusionOk="0">
                    <a:moveTo>
                      <a:pt x="0" y="0"/>
                    </a:moveTo>
                    <a:lnTo>
                      <a:pt x="0" y="2263"/>
                    </a:lnTo>
                    <a:lnTo>
                      <a:pt x="953" y="2263"/>
                    </a:lnTo>
                    <a:lnTo>
                      <a:pt x="953" y="0"/>
                    </a:lnTo>
                    <a:close/>
                    <a:moveTo>
                      <a:pt x="0" y="4501"/>
                    </a:moveTo>
                    <a:lnTo>
                      <a:pt x="0" y="6763"/>
                    </a:lnTo>
                    <a:lnTo>
                      <a:pt x="953" y="6763"/>
                    </a:lnTo>
                    <a:lnTo>
                      <a:pt x="953" y="4501"/>
                    </a:lnTo>
                    <a:close/>
                    <a:moveTo>
                      <a:pt x="0" y="8990"/>
                    </a:moveTo>
                    <a:lnTo>
                      <a:pt x="0" y="11252"/>
                    </a:lnTo>
                    <a:lnTo>
                      <a:pt x="953" y="11252"/>
                    </a:lnTo>
                    <a:lnTo>
                      <a:pt x="953" y="8990"/>
                    </a:lnTo>
                    <a:close/>
                    <a:moveTo>
                      <a:pt x="0" y="13490"/>
                    </a:moveTo>
                    <a:lnTo>
                      <a:pt x="0" y="15740"/>
                    </a:lnTo>
                    <a:lnTo>
                      <a:pt x="953" y="15717"/>
                    </a:lnTo>
                    <a:lnTo>
                      <a:pt x="953" y="13490"/>
                    </a:lnTo>
                    <a:close/>
                    <a:moveTo>
                      <a:pt x="1155" y="17872"/>
                    </a:moveTo>
                    <a:lnTo>
                      <a:pt x="238" y="18050"/>
                    </a:lnTo>
                    <a:cubicBezTo>
                      <a:pt x="357" y="18824"/>
                      <a:pt x="572" y="19574"/>
                      <a:pt x="822" y="20289"/>
                    </a:cubicBezTo>
                    <a:lnTo>
                      <a:pt x="1727" y="19979"/>
                    </a:lnTo>
                    <a:cubicBezTo>
                      <a:pt x="1488" y="19288"/>
                      <a:pt x="1286" y="18598"/>
                      <a:pt x="1155" y="17872"/>
                    </a:cubicBezTo>
                    <a:close/>
                    <a:moveTo>
                      <a:pt x="2620" y="21932"/>
                    </a:moveTo>
                    <a:lnTo>
                      <a:pt x="1798" y="22420"/>
                    </a:lnTo>
                    <a:cubicBezTo>
                      <a:pt x="2191" y="23086"/>
                      <a:pt x="2620" y="23729"/>
                      <a:pt x="3108" y="24325"/>
                    </a:cubicBezTo>
                    <a:lnTo>
                      <a:pt x="3858" y="23729"/>
                    </a:lnTo>
                    <a:cubicBezTo>
                      <a:pt x="3393" y="23170"/>
                      <a:pt x="2977" y="22575"/>
                      <a:pt x="2620" y="21932"/>
                    </a:cubicBezTo>
                    <a:close/>
                    <a:moveTo>
                      <a:pt x="5346" y="25301"/>
                    </a:moveTo>
                    <a:lnTo>
                      <a:pt x="4703" y="26015"/>
                    </a:lnTo>
                    <a:cubicBezTo>
                      <a:pt x="5287" y="26527"/>
                      <a:pt x="5906" y="26992"/>
                      <a:pt x="6572" y="27397"/>
                    </a:cubicBezTo>
                    <a:lnTo>
                      <a:pt x="7084" y="26575"/>
                    </a:lnTo>
                    <a:cubicBezTo>
                      <a:pt x="6477" y="26194"/>
                      <a:pt x="5882" y="25753"/>
                      <a:pt x="5346" y="25301"/>
                    </a:cubicBezTo>
                    <a:close/>
                    <a:moveTo>
                      <a:pt x="9013" y="27551"/>
                    </a:moveTo>
                    <a:lnTo>
                      <a:pt x="8632" y="28456"/>
                    </a:lnTo>
                    <a:cubicBezTo>
                      <a:pt x="9347" y="28766"/>
                      <a:pt x="10097" y="28992"/>
                      <a:pt x="10859" y="29147"/>
                    </a:cubicBezTo>
                    <a:lnTo>
                      <a:pt x="11073" y="28218"/>
                    </a:lnTo>
                    <a:cubicBezTo>
                      <a:pt x="10371" y="28075"/>
                      <a:pt x="9680" y="27837"/>
                      <a:pt x="9013" y="27551"/>
                    </a:cubicBezTo>
                    <a:close/>
                    <a:moveTo>
                      <a:pt x="13204" y="28504"/>
                    </a:moveTo>
                    <a:lnTo>
                      <a:pt x="13145" y="29480"/>
                    </a:lnTo>
                    <a:cubicBezTo>
                      <a:pt x="13407" y="29480"/>
                      <a:pt x="13669" y="29504"/>
                      <a:pt x="13942" y="29504"/>
                    </a:cubicBezTo>
                    <a:lnTo>
                      <a:pt x="15431" y="29504"/>
                    </a:lnTo>
                    <a:lnTo>
                      <a:pt x="15431" y="28528"/>
                    </a:lnTo>
                    <a:lnTo>
                      <a:pt x="13942" y="28528"/>
                    </a:lnTo>
                    <a:cubicBezTo>
                      <a:pt x="13692" y="28528"/>
                      <a:pt x="13454" y="28528"/>
                      <a:pt x="13204" y="28504"/>
                    </a:cubicBezTo>
                    <a:close/>
                    <a:moveTo>
                      <a:pt x="17669" y="28528"/>
                    </a:moveTo>
                    <a:lnTo>
                      <a:pt x="17669" y="29504"/>
                    </a:lnTo>
                    <a:lnTo>
                      <a:pt x="19931" y="29504"/>
                    </a:lnTo>
                    <a:lnTo>
                      <a:pt x="19931" y="28528"/>
                    </a:lnTo>
                    <a:close/>
                    <a:moveTo>
                      <a:pt x="22158" y="28528"/>
                    </a:moveTo>
                    <a:lnTo>
                      <a:pt x="22158" y="29504"/>
                    </a:lnTo>
                    <a:lnTo>
                      <a:pt x="24420" y="29504"/>
                    </a:lnTo>
                    <a:lnTo>
                      <a:pt x="24420" y="28528"/>
                    </a:lnTo>
                    <a:close/>
                    <a:moveTo>
                      <a:pt x="26658" y="28528"/>
                    </a:moveTo>
                    <a:lnTo>
                      <a:pt x="26658" y="29504"/>
                    </a:lnTo>
                    <a:lnTo>
                      <a:pt x="28920" y="29504"/>
                    </a:lnTo>
                    <a:lnTo>
                      <a:pt x="28920" y="28528"/>
                    </a:lnTo>
                    <a:close/>
                    <a:moveTo>
                      <a:pt x="31147" y="28528"/>
                    </a:moveTo>
                    <a:lnTo>
                      <a:pt x="31147" y="29504"/>
                    </a:lnTo>
                    <a:lnTo>
                      <a:pt x="33409" y="29504"/>
                    </a:lnTo>
                    <a:lnTo>
                      <a:pt x="33409" y="28528"/>
                    </a:lnTo>
                    <a:close/>
                    <a:moveTo>
                      <a:pt x="35648" y="28528"/>
                    </a:moveTo>
                    <a:lnTo>
                      <a:pt x="35648" y="29504"/>
                    </a:lnTo>
                    <a:lnTo>
                      <a:pt x="37898" y="29504"/>
                    </a:lnTo>
                    <a:lnTo>
                      <a:pt x="37898" y="28528"/>
                    </a:lnTo>
                    <a:close/>
                    <a:moveTo>
                      <a:pt x="40136" y="28528"/>
                    </a:moveTo>
                    <a:lnTo>
                      <a:pt x="40136" y="29504"/>
                    </a:lnTo>
                    <a:lnTo>
                      <a:pt x="42398" y="29504"/>
                    </a:lnTo>
                    <a:lnTo>
                      <a:pt x="42398" y="28528"/>
                    </a:lnTo>
                    <a:close/>
                    <a:moveTo>
                      <a:pt x="44625" y="28528"/>
                    </a:moveTo>
                    <a:lnTo>
                      <a:pt x="44625" y="29504"/>
                    </a:lnTo>
                    <a:lnTo>
                      <a:pt x="46887" y="29504"/>
                    </a:lnTo>
                    <a:lnTo>
                      <a:pt x="46887" y="28528"/>
                    </a:lnTo>
                    <a:close/>
                    <a:moveTo>
                      <a:pt x="49125" y="28528"/>
                    </a:moveTo>
                    <a:lnTo>
                      <a:pt x="49125" y="29504"/>
                    </a:lnTo>
                    <a:lnTo>
                      <a:pt x="51388" y="29504"/>
                    </a:lnTo>
                    <a:lnTo>
                      <a:pt x="51388" y="28528"/>
                    </a:lnTo>
                    <a:close/>
                    <a:moveTo>
                      <a:pt x="53614" y="28528"/>
                    </a:moveTo>
                    <a:lnTo>
                      <a:pt x="53614" y="29504"/>
                    </a:lnTo>
                    <a:lnTo>
                      <a:pt x="55876" y="29504"/>
                    </a:lnTo>
                    <a:lnTo>
                      <a:pt x="55876" y="28528"/>
                    </a:lnTo>
                    <a:close/>
                    <a:moveTo>
                      <a:pt x="58115" y="28528"/>
                    </a:moveTo>
                    <a:lnTo>
                      <a:pt x="58115" y="29504"/>
                    </a:lnTo>
                    <a:lnTo>
                      <a:pt x="60377" y="29504"/>
                    </a:lnTo>
                    <a:lnTo>
                      <a:pt x="60377" y="28528"/>
                    </a:lnTo>
                    <a:close/>
                    <a:moveTo>
                      <a:pt x="62603" y="28528"/>
                    </a:moveTo>
                    <a:lnTo>
                      <a:pt x="62603" y="29504"/>
                    </a:lnTo>
                    <a:lnTo>
                      <a:pt x="64865" y="29504"/>
                    </a:lnTo>
                    <a:lnTo>
                      <a:pt x="64865" y="28528"/>
                    </a:lnTo>
                    <a:close/>
                    <a:moveTo>
                      <a:pt x="67104" y="28528"/>
                    </a:moveTo>
                    <a:lnTo>
                      <a:pt x="67104" y="29504"/>
                    </a:lnTo>
                    <a:lnTo>
                      <a:pt x="69354" y="29504"/>
                    </a:lnTo>
                    <a:lnTo>
                      <a:pt x="69354" y="28528"/>
                    </a:lnTo>
                    <a:close/>
                    <a:moveTo>
                      <a:pt x="71592" y="28528"/>
                    </a:moveTo>
                    <a:lnTo>
                      <a:pt x="71592" y="29504"/>
                    </a:lnTo>
                    <a:lnTo>
                      <a:pt x="73855" y="29504"/>
                    </a:lnTo>
                    <a:lnTo>
                      <a:pt x="73855" y="28528"/>
                    </a:lnTo>
                    <a:close/>
                    <a:moveTo>
                      <a:pt x="76081" y="28528"/>
                    </a:moveTo>
                    <a:lnTo>
                      <a:pt x="76081" y="29504"/>
                    </a:lnTo>
                    <a:lnTo>
                      <a:pt x="78343" y="29504"/>
                    </a:lnTo>
                    <a:lnTo>
                      <a:pt x="78343" y="28528"/>
                    </a:lnTo>
                    <a:close/>
                    <a:moveTo>
                      <a:pt x="80582" y="28528"/>
                    </a:moveTo>
                    <a:lnTo>
                      <a:pt x="80582" y="29504"/>
                    </a:lnTo>
                    <a:lnTo>
                      <a:pt x="82844" y="29504"/>
                    </a:lnTo>
                    <a:lnTo>
                      <a:pt x="82844" y="28528"/>
                    </a:lnTo>
                    <a:close/>
                    <a:moveTo>
                      <a:pt x="85070" y="28528"/>
                    </a:moveTo>
                    <a:lnTo>
                      <a:pt x="85070" y="29504"/>
                    </a:lnTo>
                    <a:lnTo>
                      <a:pt x="87333" y="29504"/>
                    </a:lnTo>
                    <a:lnTo>
                      <a:pt x="87333" y="28528"/>
                    </a:lnTo>
                    <a:close/>
                    <a:moveTo>
                      <a:pt x="89571" y="28528"/>
                    </a:moveTo>
                    <a:lnTo>
                      <a:pt x="89571" y="29504"/>
                    </a:lnTo>
                    <a:lnTo>
                      <a:pt x="91821" y="29504"/>
                    </a:lnTo>
                    <a:lnTo>
                      <a:pt x="91821" y="28528"/>
                    </a:lnTo>
                    <a:close/>
                    <a:moveTo>
                      <a:pt x="94107" y="28611"/>
                    </a:moveTo>
                    <a:lnTo>
                      <a:pt x="94012" y="29587"/>
                    </a:lnTo>
                    <a:cubicBezTo>
                      <a:pt x="94750" y="29635"/>
                      <a:pt x="95476" y="29766"/>
                      <a:pt x="96167" y="29921"/>
                    </a:cubicBezTo>
                    <a:lnTo>
                      <a:pt x="96393" y="28968"/>
                    </a:lnTo>
                    <a:cubicBezTo>
                      <a:pt x="95655" y="28813"/>
                      <a:pt x="94881" y="28682"/>
                      <a:pt x="94107" y="28611"/>
                    </a:cubicBezTo>
                    <a:close/>
                    <a:moveTo>
                      <a:pt x="98608" y="29635"/>
                    </a:moveTo>
                    <a:lnTo>
                      <a:pt x="98274" y="30540"/>
                    </a:lnTo>
                    <a:cubicBezTo>
                      <a:pt x="98941" y="30790"/>
                      <a:pt x="99608" y="31099"/>
                      <a:pt x="100251" y="31433"/>
                    </a:cubicBezTo>
                    <a:lnTo>
                      <a:pt x="100715" y="30587"/>
                    </a:lnTo>
                    <a:cubicBezTo>
                      <a:pt x="100013" y="30230"/>
                      <a:pt x="99322" y="29921"/>
                      <a:pt x="98608" y="29635"/>
                    </a:cubicBezTo>
                    <a:close/>
                    <a:moveTo>
                      <a:pt x="102668" y="31790"/>
                    </a:moveTo>
                    <a:lnTo>
                      <a:pt x="102120" y="32588"/>
                    </a:lnTo>
                    <a:cubicBezTo>
                      <a:pt x="102715" y="33004"/>
                      <a:pt x="103275" y="33457"/>
                      <a:pt x="103787" y="33981"/>
                    </a:cubicBezTo>
                    <a:lnTo>
                      <a:pt x="104454" y="33254"/>
                    </a:lnTo>
                    <a:cubicBezTo>
                      <a:pt x="103894" y="32742"/>
                      <a:pt x="103299" y="32254"/>
                      <a:pt x="102668" y="31790"/>
                    </a:cubicBezTo>
                    <a:close/>
                    <a:moveTo>
                      <a:pt x="106049" y="34921"/>
                    </a:moveTo>
                    <a:lnTo>
                      <a:pt x="105311" y="35540"/>
                    </a:lnTo>
                    <a:cubicBezTo>
                      <a:pt x="105763" y="36112"/>
                      <a:pt x="106204" y="36695"/>
                      <a:pt x="106597" y="37314"/>
                    </a:cubicBezTo>
                    <a:lnTo>
                      <a:pt x="107383" y="36802"/>
                    </a:lnTo>
                    <a:cubicBezTo>
                      <a:pt x="106978" y="36160"/>
                      <a:pt x="106537" y="35517"/>
                      <a:pt x="106049" y="34921"/>
                    </a:cubicBezTo>
                    <a:close/>
                    <a:moveTo>
                      <a:pt x="108490" y="38827"/>
                    </a:moveTo>
                    <a:lnTo>
                      <a:pt x="107621" y="39243"/>
                    </a:lnTo>
                    <a:cubicBezTo>
                      <a:pt x="107930" y="39886"/>
                      <a:pt x="108180" y="40577"/>
                      <a:pt x="108383" y="41267"/>
                    </a:cubicBezTo>
                    <a:lnTo>
                      <a:pt x="109311" y="40982"/>
                    </a:lnTo>
                    <a:cubicBezTo>
                      <a:pt x="109085" y="40267"/>
                      <a:pt x="108823" y="39517"/>
                      <a:pt x="108490" y="38827"/>
                    </a:cubicBezTo>
                    <a:close/>
                    <a:moveTo>
                      <a:pt x="109847" y="43244"/>
                    </a:moveTo>
                    <a:lnTo>
                      <a:pt x="108907" y="43399"/>
                    </a:lnTo>
                    <a:cubicBezTo>
                      <a:pt x="109026" y="44113"/>
                      <a:pt x="109085" y="44839"/>
                      <a:pt x="109109" y="45554"/>
                    </a:cubicBezTo>
                    <a:lnTo>
                      <a:pt x="110085" y="45530"/>
                    </a:lnTo>
                    <a:cubicBezTo>
                      <a:pt x="110062" y="44756"/>
                      <a:pt x="109978" y="43994"/>
                      <a:pt x="109847" y="43244"/>
                    </a:cubicBezTo>
                    <a:close/>
                    <a:moveTo>
                      <a:pt x="109061" y="47744"/>
                    </a:moveTo>
                    <a:cubicBezTo>
                      <a:pt x="108978" y="48482"/>
                      <a:pt x="108871" y="49197"/>
                      <a:pt x="108728" y="49899"/>
                    </a:cubicBezTo>
                    <a:lnTo>
                      <a:pt x="109645" y="50126"/>
                    </a:lnTo>
                    <a:cubicBezTo>
                      <a:pt x="109823" y="49387"/>
                      <a:pt x="109954" y="48613"/>
                      <a:pt x="110002" y="47840"/>
                    </a:cubicBezTo>
                    <a:lnTo>
                      <a:pt x="109061" y="47744"/>
                    </a:lnTo>
                    <a:close/>
                    <a:moveTo>
                      <a:pt x="108109" y="52007"/>
                    </a:moveTo>
                    <a:cubicBezTo>
                      <a:pt x="107847" y="52673"/>
                      <a:pt x="107537" y="53340"/>
                      <a:pt x="107204" y="53983"/>
                    </a:cubicBezTo>
                    <a:lnTo>
                      <a:pt x="108049" y="54436"/>
                    </a:lnTo>
                    <a:cubicBezTo>
                      <a:pt x="108419" y="53745"/>
                      <a:pt x="108728" y="53054"/>
                      <a:pt x="109002" y="52340"/>
                    </a:cubicBezTo>
                    <a:lnTo>
                      <a:pt x="108109" y="52007"/>
                    </a:lnTo>
                    <a:close/>
                    <a:moveTo>
                      <a:pt x="106049" y="55852"/>
                    </a:moveTo>
                    <a:cubicBezTo>
                      <a:pt x="105644" y="56448"/>
                      <a:pt x="105180" y="57007"/>
                      <a:pt x="104692" y="57543"/>
                    </a:cubicBezTo>
                    <a:lnTo>
                      <a:pt x="105382" y="58186"/>
                    </a:lnTo>
                    <a:cubicBezTo>
                      <a:pt x="105894" y="57626"/>
                      <a:pt x="106383" y="57031"/>
                      <a:pt x="106847" y="56388"/>
                    </a:cubicBezTo>
                    <a:lnTo>
                      <a:pt x="106049" y="55852"/>
                    </a:lnTo>
                    <a:close/>
                    <a:moveTo>
                      <a:pt x="103096" y="59031"/>
                    </a:moveTo>
                    <a:cubicBezTo>
                      <a:pt x="102537" y="59496"/>
                      <a:pt x="101942" y="59936"/>
                      <a:pt x="101322" y="60317"/>
                    </a:cubicBezTo>
                    <a:lnTo>
                      <a:pt x="101846" y="61139"/>
                    </a:lnTo>
                    <a:cubicBezTo>
                      <a:pt x="102477" y="60734"/>
                      <a:pt x="103120" y="60270"/>
                      <a:pt x="103716" y="59781"/>
                    </a:cubicBezTo>
                    <a:lnTo>
                      <a:pt x="103096" y="59031"/>
                    </a:lnTo>
                    <a:close/>
                    <a:moveTo>
                      <a:pt x="99405" y="61353"/>
                    </a:moveTo>
                    <a:cubicBezTo>
                      <a:pt x="98763" y="61651"/>
                      <a:pt x="98060" y="61913"/>
                      <a:pt x="97370" y="62139"/>
                    </a:cubicBezTo>
                    <a:lnTo>
                      <a:pt x="97655" y="63068"/>
                    </a:lnTo>
                    <a:cubicBezTo>
                      <a:pt x="98405" y="62841"/>
                      <a:pt x="99120" y="62556"/>
                      <a:pt x="99810" y="62222"/>
                    </a:cubicBezTo>
                    <a:lnTo>
                      <a:pt x="99405" y="61353"/>
                    </a:lnTo>
                    <a:close/>
                    <a:moveTo>
                      <a:pt x="21217" y="62889"/>
                    </a:moveTo>
                    <a:lnTo>
                      <a:pt x="21217" y="63842"/>
                    </a:lnTo>
                    <a:lnTo>
                      <a:pt x="23444" y="63842"/>
                    </a:lnTo>
                    <a:lnTo>
                      <a:pt x="23444" y="62889"/>
                    </a:lnTo>
                    <a:close/>
                    <a:moveTo>
                      <a:pt x="25706" y="62889"/>
                    </a:moveTo>
                    <a:lnTo>
                      <a:pt x="25706" y="63842"/>
                    </a:lnTo>
                    <a:lnTo>
                      <a:pt x="27944" y="63842"/>
                    </a:lnTo>
                    <a:lnTo>
                      <a:pt x="27944" y="62889"/>
                    </a:lnTo>
                    <a:close/>
                    <a:moveTo>
                      <a:pt x="30194" y="62889"/>
                    </a:moveTo>
                    <a:lnTo>
                      <a:pt x="30194" y="63842"/>
                    </a:lnTo>
                    <a:lnTo>
                      <a:pt x="32433" y="63842"/>
                    </a:lnTo>
                    <a:lnTo>
                      <a:pt x="32433" y="62889"/>
                    </a:lnTo>
                    <a:close/>
                    <a:moveTo>
                      <a:pt x="34695" y="62889"/>
                    </a:moveTo>
                    <a:lnTo>
                      <a:pt x="34695" y="63842"/>
                    </a:lnTo>
                    <a:lnTo>
                      <a:pt x="36921" y="63842"/>
                    </a:lnTo>
                    <a:lnTo>
                      <a:pt x="36921" y="62889"/>
                    </a:lnTo>
                    <a:close/>
                    <a:moveTo>
                      <a:pt x="39184" y="62889"/>
                    </a:moveTo>
                    <a:lnTo>
                      <a:pt x="39184" y="63842"/>
                    </a:lnTo>
                    <a:lnTo>
                      <a:pt x="41422" y="63842"/>
                    </a:lnTo>
                    <a:lnTo>
                      <a:pt x="41422" y="62889"/>
                    </a:lnTo>
                    <a:close/>
                    <a:moveTo>
                      <a:pt x="43684" y="62889"/>
                    </a:moveTo>
                    <a:lnTo>
                      <a:pt x="43684" y="63842"/>
                    </a:lnTo>
                    <a:lnTo>
                      <a:pt x="45911" y="63842"/>
                    </a:lnTo>
                    <a:lnTo>
                      <a:pt x="45911" y="62889"/>
                    </a:lnTo>
                    <a:close/>
                    <a:moveTo>
                      <a:pt x="48173" y="62889"/>
                    </a:moveTo>
                    <a:lnTo>
                      <a:pt x="48173" y="63842"/>
                    </a:lnTo>
                    <a:lnTo>
                      <a:pt x="50411" y="63842"/>
                    </a:lnTo>
                    <a:lnTo>
                      <a:pt x="50411" y="62889"/>
                    </a:lnTo>
                    <a:close/>
                    <a:moveTo>
                      <a:pt x="52673" y="62889"/>
                    </a:moveTo>
                    <a:lnTo>
                      <a:pt x="52673" y="63842"/>
                    </a:lnTo>
                    <a:lnTo>
                      <a:pt x="54900" y="63842"/>
                    </a:lnTo>
                    <a:lnTo>
                      <a:pt x="54900" y="62889"/>
                    </a:lnTo>
                    <a:close/>
                    <a:moveTo>
                      <a:pt x="57162" y="62889"/>
                    </a:moveTo>
                    <a:lnTo>
                      <a:pt x="57162" y="63842"/>
                    </a:lnTo>
                    <a:lnTo>
                      <a:pt x="59400" y="63842"/>
                    </a:lnTo>
                    <a:lnTo>
                      <a:pt x="59400" y="62889"/>
                    </a:lnTo>
                    <a:close/>
                    <a:moveTo>
                      <a:pt x="61651" y="62889"/>
                    </a:moveTo>
                    <a:lnTo>
                      <a:pt x="61651" y="63842"/>
                    </a:lnTo>
                    <a:lnTo>
                      <a:pt x="63889" y="63842"/>
                    </a:lnTo>
                    <a:lnTo>
                      <a:pt x="63889" y="62889"/>
                    </a:lnTo>
                    <a:close/>
                    <a:moveTo>
                      <a:pt x="66151" y="62889"/>
                    </a:moveTo>
                    <a:lnTo>
                      <a:pt x="66151" y="63842"/>
                    </a:lnTo>
                    <a:lnTo>
                      <a:pt x="68378" y="63842"/>
                    </a:lnTo>
                    <a:lnTo>
                      <a:pt x="68378" y="62889"/>
                    </a:lnTo>
                    <a:close/>
                    <a:moveTo>
                      <a:pt x="70640" y="62889"/>
                    </a:moveTo>
                    <a:lnTo>
                      <a:pt x="70640" y="63842"/>
                    </a:lnTo>
                    <a:lnTo>
                      <a:pt x="72878" y="63842"/>
                    </a:lnTo>
                    <a:lnTo>
                      <a:pt x="72878" y="62889"/>
                    </a:lnTo>
                    <a:close/>
                    <a:moveTo>
                      <a:pt x="75141" y="62889"/>
                    </a:moveTo>
                    <a:lnTo>
                      <a:pt x="75141" y="63842"/>
                    </a:lnTo>
                    <a:lnTo>
                      <a:pt x="77367" y="63842"/>
                    </a:lnTo>
                    <a:lnTo>
                      <a:pt x="77367" y="62889"/>
                    </a:lnTo>
                    <a:close/>
                    <a:moveTo>
                      <a:pt x="79629" y="62889"/>
                    </a:moveTo>
                    <a:lnTo>
                      <a:pt x="79629" y="63842"/>
                    </a:lnTo>
                    <a:lnTo>
                      <a:pt x="81868" y="63842"/>
                    </a:lnTo>
                    <a:lnTo>
                      <a:pt x="81868" y="62889"/>
                    </a:lnTo>
                    <a:close/>
                    <a:moveTo>
                      <a:pt x="84118" y="62889"/>
                    </a:moveTo>
                    <a:lnTo>
                      <a:pt x="84118" y="63842"/>
                    </a:lnTo>
                    <a:lnTo>
                      <a:pt x="86356" y="63842"/>
                    </a:lnTo>
                    <a:lnTo>
                      <a:pt x="86356" y="62889"/>
                    </a:lnTo>
                    <a:close/>
                    <a:moveTo>
                      <a:pt x="88618" y="62889"/>
                    </a:moveTo>
                    <a:lnTo>
                      <a:pt x="88618" y="63842"/>
                    </a:lnTo>
                    <a:lnTo>
                      <a:pt x="90845" y="63842"/>
                    </a:lnTo>
                    <a:lnTo>
                      <a:pt x="90845" y="62889"/>
                    </a:lnTo>
                    <a:close/>
                    <a:moveTo>
                      <a:pt x="95238" y="62627"/>
                    </a:moveTo>
                    <a:cubicBezTo>
                      <a:pt x="94548" y="62758"/>
                      <a:pt x="93798" y="62841"/>
                      <a:pt x="93083" y="62865"/>
                    </a:cubicBezTo>
                    <a:lnTo>
                      <a:pt x="93107" y="63842"/>
                    </a:lnTo>
                    <a:cubicBezTo>
                      <a:pt x="93881" y="63818"/>
                      <a:pt x="94655" y="63711"/>
                      <a:pt x="95417" y="63580"/>
                    </a:cubicBezTo>
                    <a:lnTo>
                      <a:pt x="95238" y="62627"/>
                    </a:lnTo>
                    <a:close/>
                    <a:moveTo>
                      <a:pt x="17645" y="62889"/>
                    </a:moveTo>
                    <a:cubicBezTo>
                      <a:pt x="17336" y="62889"/>
                      <a:pt x="17002" y="62889"/>
                      <a:pt x="16693" y="62913"/>
                    </a:cubicBezTo>
                    <a:lnTo>
                      <a:pt x="16740" y="63865"/>
                    </a:lnTo>
                    <a:cubicBezTo>
                      <a:pt x="17026" y="63865"/>
                      <a:pt x="17336" y="63842"/>
                      <a:pt x="17645" y="63842"/>
                    </a:cubicBezTo>
                    <a:lnTo>
                      <a:pt x="18955" y="63842"/>
                    </a:lnTo>
                    <a:lnTo>
                      <a:pt x="18955" y="62889"/>
                    </a:lnTo>
                    <a:close/>
                    <a:moveTo>
                      <a:pt x="14383" y="63175"/>
                    </a:moveTo>
                    <a:cubicBezTo>
                      <a:pt x="13633" y="63330"/>
                      <a:pt x="12895" y="63508"/>
                      <a:pt x="12145" y="63758"/>
                    </a:cubicBezTo>
                    <a:lnTo>
                      <a:pt x="12454" y="64663"/>
                    </a:lnTo>
                    <a:cubicBezTo>
                      <a:pt x="13145" y="64425"/>
                      <a:pt x="13871" y="64246"/>
                      <a:pt x="14562" y="64127"/>
                    </a:cubicBezTo>
                    <a:lnTo>
                      <a:pt x="14383" y="63175"/>
                    </a:lnTo>
                    <a:close/>
                    <a:moveTo>
                      <a:pt x="10013" y="64603"/>
                    </a:moveTo>
                    <a:cubicBezTo>
                      <a:pt x="9323" y="64949"/>
                      <a:pt x="8656" y="65330"/>
                      <a:pt x="8013" y="65735"/>
                    </a:cubicBezTo>
                    <a:lnTo>
                      <a:pt x="8525" y="66556"/>
                    </a:lnTo>
                    <a:cubicBezTo>
                      <a:pt x="9144" y="66151"/>
                      <a:pt x="9787" y="65794"/>
                      <a:pt x="10430" y="65485"/>
                    </a:cubicBezTo>
                    <a:lnTo>
                      <a:pt x="10013" y="64603"/>
                    </a:lnTo>
                    <a:close/>
                    <a:moveTo>
                      <a:pt x="6168" y="67128"/>
                    </a:moveTo>
                    <a:cubicBezTo>
                      <a:pt x="5572" y="67640"/>
                      <a:pt x="5037" y="68175"/>
                      <a:pt x="4525" y="68747"/>
                    </a:cubicBezTo>
                    <a:lnTo>
                      <a:pt x="5215" y="69390"/>
                    </a:lnTo>
                    <a:cubicBezTo>
                      <a:pt x="5703" y="68842"/>
                      <a:pt x="6239" y="68330"/>
                      <a:pt x="6787" y="67866"/>
                    </a:cubicBezTo>
                    <a:lnTo>
                      <a:pt x="6168" y="67128"/>
                    </a:lnTo>
                    <a:close/>
                    <a:moveTo>
                      <a:pt x="3084" y="70569"/>
                    </a:moveTo>
                    <a:cubicBezTo>
                      <a:pt x="2643" y="71188"/>
                      <a:pt x="2262" y="71854"/>
                      <a:pt x="1905" y="72545"/>
                    </a:cubicBezTo>
                    <a:lnTo>
                      <a:pt x="2774" y="72985"/>
                    </a:lnTo>
                    <a:cubicBezTo>
                      <a:pt x="3084" y="72343"/>
                      <a:pt x="3465" y="71700"/>
                      <a:pt x="3882" y="71104"/>
                    </a:cubicBezTo>
                    <a:lnTo>
                      <a:pt x="3084" y="70569"/>
                    </a:lnTo>
                    <a:close/>
                    <a:moveTo>
                      <a:pt x="1000" y="74676"/>
                    </a:moveTo>
                    <a:cubicBezTo>
                      <a:pt x="750" y="75391"/>
                      <a:pt x="536" y="76141"/>
                      <a:pt x="393" y="76879"/>
                    </a:cubicBezTo>
                    <a:lnTo>
                      <a:pt x="1310" y="77093"/>
                    </a:lnTo>
                    <a:cubicBezTo>
                      <a:pt x="1465" y="76367"/>
                      <a:pt x="1667" y="75676"/>
                      <a:pt x="1905" y="74986"/>
                    </a:cubicBezTo>
                    <a:lnTo>
                      <a:pt x="1000" y="74676"/>
                    </a:lnTo>
                    <a:close/>
                    <a:moveTo>
                      <a:pt x="60" y="79165"/>
                    </a:moveTo>
                    <a:cubicBezTo>
                      <a:pt x="24" y="79629"/>
                      <a:pt x="0" y="80070"/>
                      <a:pt x="0" y="80534"/>
                    </a:cubicBezTo>
                    <a:cubicBezTo>
                      <a:pt x="0" y="80832"/>
                      <a:pt x="0" y="81177"/>
                      <a:pt x="24" y="81475"/>
                    </a:cubicBezTo>
                    <a:lnTo>
                      <a:pt x="977" y="81427"/>
                    </a:lnTo>
                    <a:cubicBezTo>
                      <a:pt x="977" y="81117"/>
                      <a:pt x="953" y="80832"/>
                      <a:pt x="953" y="80534"/>
                    </a:cubicBezTo>
                    <a:cubicBezTo>
                      <a:pt x="953" y="80093"/>
                      <a:pt x="977" y="79677"/>
                      <a:pt x="1000" y="79248"/>
                    </a:cubicBezTo>
                    <a:lnTo>
                      <a:pt x="60" y="79165"/>
                    </a:lnTo>
                    <a:close/>
                    <a:moveTo>
                      <a:pt x="1238" y="83582"/>
                    </a:moveTo>
                    <a:lnTo>
                      <a:pt x="286" y="83761"/>
                    </a:lnTo>
                    <a:cubicBezTo>
                      <a:pt x="441" y="84535"/>
                      <a:pt x="619" y="85285"/>
                      <a:pt x="881" y="85999"/>
                    </a:cubicBezTo>
                    <a:lnTo>
                      <a:pt x="1774" y="85713"/>
                    </a:lnTo>
                    <a:cubicBezTo>
                      <a:pt x="1548" y="85023"/>
                      <a:pt x="1358" y="84308"/>
                      <a:pt x="1238" y="83582"/>
                    </a:cubicBezTo>
                    <a:close/>
                    <a:moveTo>
                      <a:pt x="2596" y="87749"/>
                    </a:moveTo>
                    <a:lnTo>
                      <a:pt x="1727" y="88154"/>
                    </a:lnTo>
                    <a:cubicBezTo>
                      <a:pt x="2060" y="88845"/>
                      <a:pt x="2441" y="89511"/>
                      <a:pt x="2858" y="90154"/>
                    </a:cubicBezTo>
                    <a:lnTo>
                      <a:pt x="3644" y="89642"/>
                    </a:lnTo>
                    <a:cubicBezTo>
                      <a:pt x="3263" y="89023"/>
                      <a:pt x="2905" y="88392"/>
                      <a:pt x="2596" y="87749"/>
                    </a:cubicBezTo>
                    <a:close/>
                    <a:moveTo>
                      <a:pt x="4953" y="91393"/>
                    </a:moveTo>
                    <a:lnTo>
                      <a:pt x="4239" y="92012"/>
                    </a:lnTo>
                    <a:cubicBezTo>
                      <a:pt x="4727" y="92595"/>
                      <a:pt x="5263" y="93143"/>
                      <a:pt x="5858" y="93655"/>
                    </a:cubicBezTo>
                    <a:lnTo>
                      <a:pt x="6453" y="93012"/>
                    </a:lnTo>
                    <a:lnTo>
                      <a:pt x="6501" y="92952"/>
                    </a:lnTo>
                    <a:cubicBezTo>
                      <a:pt x="6501" y="92928"/>
                      <a:pt x="6477" y="92928"/>
                      <a:pt x="6477" y="92928"/>
                    </a:cubicBezTo>
                    <a:cubicBezTo>
                      <a:pt x="5930" y="92440"/>
                      <a:pt x="5441" y="91928"/>
                      <a:pt x="4953" y="91393"/>
                    </a:cubicBezTo>
                    <a:close/>
                    <a:moveTo>
                      <a:pt x="8216" y="94298"/>
                    </a:moveTo>
                    <a:lnTo>
                      <a:pt x="7656" y="95083"/>
                    </a:lnTo>
                    <a:cubicBezTo>
                      <a:pt x="7906" y="95238"/>
                      <a:pt x="8144" y="95417"/>
                      <a:pt x="8394" y="95548"/>
                    </a:cubicBezTo>
                    <a:cubicBezTo>
                      <a:pt x="8394" y="95572"/>
                      <a:pt x="8430" y="95572"/>
                      <a:pt x="8454" y="95607"/>
                    </a:cubicBezTo>
                    <a:cubicBezTo>
                      <a:pt x="8835" y="95834"/>
                      <a:pt x="9251" y="96060"/>
                      <a:pt x="9632" y="96274"/>
                    </a:cubicBezTo>
                    <a:lnTo>
                      <a:pt x="10073" y="95417"/>
                    </a:lnTo>
                    <a:cubicBezTo>
                      <a:pt x="9632" y="95191"/>
                      <a:pt x="9192" y="94941"/>
                      <a:pt x="8787" y="94679"/>
                    </a:cubicBezTo>
                    <a:cubicBezTo>
                      <a:pt x="8763" y="94655"/>
                      <a:pt x="8727" y="94631"/>
                      <a:pt x="8704" y="94631"/>
                    </a:cubicBezTo>
                    <a:cubicBezTo>
                      <a:pt x="8525" y="94524"/>
                      <a:pt x="8370" y="94393"/>
                      <a:pt x="8216" y="94298"/>
                    </a:cubicBezTo>
                    <a:close/>
                    <a:moveTo>
                      <a:pt x="12097" y="96274"/>
                    </a:moveTo>
                    <a:lnTo>
                      <a:pt x="11764" y="97167"/>
                    </a:lnTo>
                    <a:cubicBezTo>
                      <a:pt x="11918" y="97215"/>
                      <a:pt x="12049" y="97274"/>
                      <a:pt x="12204" y="97322"/>
                    </a:cubicBezTo>
                    <a:cubicBezTo>
                      <a:pt x="12252" y="97346"/>
                      <a:pt x="12299" y="97369"/>
                      <a:pt x="12383" y="97369"/>
                    </a:cubicBezTo>
                    <a:cubicBezTo>
                      <a:pt x="12716" y="97500"/>
                      <a:pt x="13073" y="97584"/>
                      <a:pt x="13407" y="97679"/>
                    </a:cubicBezTo>
                    <a:cubicBezTo>
                      <a:pt x="13478" y="97679"/>
                      <a:pt x="13561" y="97703"/>
                      <a:pt x="13633" y="97739"/>
                    </a:cubicBezTo>
                    <a:cubicBezTo>
                      <a:pt x="13740" y="97762"/>
                      <a:pt x="13871" y="97786"/>
                      <a:pt x="14002" y="97810"/>
                    </a:cubicBezTo>
                    <a:lnTo>
                      <a:pt x="14181" y="96857"/>
                    </a:lnTo>
                    <a:cubicBezTo>
                      <a:pt x="13871" y="96810"/>
                      <a:pt x="13561" y="96726"/>
                      <a:pt x="13252" y="96631"/>
                    </a:cubicBezTo>
                    <a:cubicBezTo>
                      <a:pt x="13180" y="96607"/>
                      <a:pt x="13097" y="96607"/>
                      <a:pt x="13026" y="96584"/>
                    </a:cubicBezTo>
                    <a:cubicBezTo>
                      <a:pt x="12918" y="96548"/>
                      <a:pt x="12788" y="96500"/>
                      <a:pt x="12692" y="96476"/>
                    </a:cubicBezTo>
                    <a:cubicBezTo>
                      <a:pt x="12633" y="96453"/>
                      <a:pt x="12561" y="96453"/>
                      <a:pt x="12502" y="96429"/>
                    </a:cubicBezTo>
                    <a:cubicBezTo>
                      <a:pt x="12383" y="96369"/>
                      <a:pt x="12228" y="96322"/>
                      <a:pt x="12097" y="96274"/>
                    </a:cubicBezTo>
                    <a:close/>
                    <a:moveTo>
                      <a:pt x="16336" y="97167"/>
                    </a:moveTo>
                    <a:lnTo>
                      <a:pt x="16288" y="98036"/>
                    </a:lnTo>
                    <a:lnTo>
                      <a:pt x="16252" y="98143"/>
                    </a:lnTo>
                    <a:lnTo>
                      <a:pt x="16431" y="98143"/>
                    </a:lnTo>
                    <a:cubicBezTo>
                      <a:pt x="16848" y="98167"/>
                      <a:pt x="17252" y="98191"/>
                      <a:pt x="17645" y="98191"/>
                    </a:cubicBezTo>
                    <a:lnTo>
                      <a:pt x="18538" y="98191"/>
                    </a:lnTo>
                    <a:lnTo>
                      <a:pt x="18538" y="97215"/>
                    </a:lnTo>
                    <a:lnTo>
                      <a:pt x="17598" y="97215"/>
                    </a:lnTo>
                    <a:cubicBezTo>
                      <a:pt x="17312" y="97215"/>
                      <a:pt x="17050" y="97215"/>
                      <a:pt x="16764" y="97191"/>
                    </a:cubicBezTo>
                    <a:lnTo>
                      <a:pt x="16562" y="97191"/>
                    </a:lnTo>
                    <a:cubicBezTo>
                      <a:pt x="16490" y="97191"/>
                      <a:pt x="16407" y="97167"/>
                      <a:pt x="16336" y="97167"/>
                    </a:cubicBezTo>
                    <a:close/>
                    <a:moveTo>
                      <a:pt x="20800" y="97215"/>
                    </a:moveTo>
                    <a:lnTo>
                      <a:pt x="20800" y="98191"/>
                    </a:lnTo>
                    <a:lnTo>
                      <a:pt x="23039" y="98191"/>
                    </a:lnTo>
                    <a:lnTo>
                      <a:pt x="23039" y="97215"/>
                    </a:lnTo>
                    <a:close/>
                    <a:moveTo>
                      <a:pt x="25301" y="97215"/>
                    </a:moveTo>
                    <a:lnTo>
                      <a:pt x="25301" y="98191"/>
                    </a:lnTo>
                    <a:lnTo>
                      <a:pt x="27527" y="98191"/>
                    </a:lnTo>
                    <a:lnTo>
                      <a:pt x="27527" y="97215"/>
                    </a:lnTo>
                    <a:close/>
                    <a:moveTo>
                      <a:pt x="29790" y="97215"/>
                    </a:moveTo>
                    <a:lnTo>
                      <a:pt x="29790" y="98191"/>
                    </a:lnTo>
                    <a:lnTo>
                      <a:pt x="32028" y="98191"/>
                    </a:lnTo>
                    <a:lnTo>
                      <a:pt x="32028" y="97215"/>
                    </a:lnTo>
                    <a:close/>
                    <a:moveTo>
                      <a:pt x="34278" y="97215"/>
                    </a:moveTo>
                    <a:lnTo>
                      <a:pt x="34278" y="98191"/>
                    </a:lnTo>
                    <a:lnTo>
                      <a:pt x="36517" y="98191"/>
                    </a:lnTo>
                    <a:lnTo>
                      <a:pt x="36517" y="97215"/>
                    </a:lnTo>
                    <a:close/>
                    <a:moveTo>
                      <a:pt x="38779" y="97215"/>
                    </a:moveTo>
                    <a:lnTo>
                      <a:pt x="38779" y="98191"/>
                    </a:lnTo>
                    <a:lnTo>
                      <a:pt x="41005" y="98191"/>
                    </a:lnTo>
                    <a:lnTo>
                      <a:pt x="41005" y="97215"/>
                    </a:lnTo>
                    <a:close/>
                    <a:moveTo>
                      <a:pt x="43268" y="97215"/>
                    </a:moveTo>
                    <a:lnTo>
                      <a:pt x="43268" y="98191"/>
                    </a:lnTo>
                    <a:lnTo>
                      <a:pt x="45506" y="98191"/>
                    </a:lnTo>
                    <a:lnTo>
                      <a:pt x="45506" y="97215"/>
                    </a:lnTo>
                    <a:close/>
                    <a:moveTo>
                      <a:pt x="47768" y="97215"/>
                    </a:moveTo>
                    <a:lnTo>
                      <a:pt x="47768" y="98191"/>
                    </a:lnTo>
                    <a:lnTo>
                      <a:pt x="49995" y="98191"/>
                    </a:lnTo>
                    <a:lnTo>
                      <a:pt x="49995" y="97215"/>
                    </a:lnTo>
                    <a:close/>
                    <a:moveTo>
                      <a:pt x="52257" y="97215"/>
                    </a:moveTo>
                    <a:lnTo>
                      <a:pt x="52257" y="98191"/>
                    </a:lnTo>
                    <a:lnTo>
                      <a:pt x="54495" y="98191"/>
                    </a:lnTo>
                    <a:lnTo>
                      <a:pt x="54495" y="97215"/>
                    </a:lnTo>
                    <a:close/>
                    <a:moveTo>
                      <a:pt x="56745" y="97215"/>
                    </a:moveTo>
                    <a:lnTo>
                      <a:pt x="56745" y="98191"/>
                    </a:lnTo>
                    <a:lnTo>
                      <a:pt x="58984" y="98191"/>
                    </a:lnTo>
                    <a:lnTo>
                      <a:pt x="58984" y="97215"/>
                    </a:lnTo>
                    <a:close/>
                    <a:moveTo>
                      <a:pt x="61246" y="97215"/>
                    </a:moveTo>
                    <a:lnTo>
                      <a:pt x="61246" y="98191"/>
                    </a:lnTo>
                    <a:lnTo>
                      <a:pt x="63472" y="98191"/>
                    </a:lnTo>
                    <a:lnTo>
                      <a:pt x="63472" y="97215"/>
                    </a:lnTo>
                    <a:close/>
                    <a:moveTo>
                      <a:pt x="65735" y="97215"/>
                    </a:moveTo>
                    <a:lnTo>
                      <a:pt x="65735" y="98191"/>
                    </a:lnTo>
                    <a:lnTo>
                      <a:pt x="67973" y="98191"/>
                    </a:lnTo>
                    <a:lnTo>
                      <a:pt x="67973" y="97215"/>
                    </a:lnTo>
                    <a:close/>
                    <a:moveTo>
                      <a:pt x="70235" y="97215"/>
                    </a:moveTo>
                    <a:lnTo>
                      <a:pt x="70235" y="98191"/>
                    </a:lnTo>
                    <a:lnTo>
                      <a:pt x="72462" y="98191"/>
                    </a:lnTo>
                    <a:lnTo>
                      <a:pt x="72462" y="97215"/>
                    </a:lnTo>
                    <a:close/>
                    <a:moveTo>
                      <a:pt x="74724" y="97215"/>
                    </a:moveTo>
                    <a:lnTo>
                      <a:pt x="74724" y="98191"/>
                    </a:lnTo>
                    <a:lnTo>
                      <a:pt x="76962" y="98191"/>
                    </a:lnTo>
                    <a:lnTo>
                      <a:pt x="76962" y="97215"/>
                    </a:lnTo>
                    <a:close/>
                    <a:moveTo>
                      <a:pt x="79212" y="97215"/>
                    </a:moveTo>
                    <a:lnTo>
                      <a:pt x="79212" y="98191"/>
                    </a:lnTo>
                    <a:lnTo>
                      <a:pt x="81451" y="98191"/>
                    </a:lnTo>
                    <a:lnTo>
                      <a:pt x="81451" y="97215"/>
                    </a:lnTo>
                    <a:close/>
                    <a:moveTo>
                      <a:pt x="83713" y="97215"/>
                    </a:moveTo>
                    <a:lnTo>
                      <a:pt x="83713" y="98191"/>
                    </a:lnTo>
                    <a:lnTo>
                      <a:pt x="85951" y="98191"/>
                    </a:lnTo>
                    <a:lnTo>
                      <a:pt x="85951" y="97215"/>
                    </a:lnTo>
                    <a:close/>
                    <a:moveTo>
                      <a:pt x="88202" y="97215"/>
                    </a:moveTo>
                    <a:lnTo>
                      <a:pt x="88202" y="98191"/>
                    </a:lnTo>
                    <a:lnTo>
                      <a:pt x="90440" y="98191"/>
                    </a:lnTo>
                    <a:lnTo>
                      <a:pt x="90440" y="97215"/>
                    </a:lnTo>
                    <a:close/>
                    <a:moveTo>
                      <a:pt x="92702" y="97215"/>
                    </a:moveTo>
                    <a:lnTo>
                      <a:pt x="92702" y="98191"/>
                    </a:lnTo>
                    <a:cubicBezTo>
                      <a:pt x="93417" y="98191"/>
                      <a:pt x="94143" y="98250"/>
                      <a:pt x="94857" y="98346"/>
                    </a:cubicBezTo>
                    <a:lnTo>
                      <a:pt x="95012" y="97405"/>
                    </a:lnTo>
                    <a:cubicBezTo>
                      <a:pt x="94238" y="97298"/>
                      <a:pt x="93464" y="97250"/>
                      <a:pt x="92702" y="97215"/>
                    </a:cubicBezTo>
                    <a:close/>
                    <a:moveTo>
                      <a:pt x="97274" y="97881"/>
                    </a:moveTo>
                    <a:lnTo>
                      <a:pt x="96989" y="98810"/>
                    </a:lnTo>
                    <a:cubicBezTo>
                      <a:pt x="97703" y="99012"/>
                      <a:pt x="98405" y="99251"/>
                      <a:pt x="99036" y="99560"/>
                    </a:cubicBezTo>
                    <a:lnTo>
                      <a:pt x="99429" y="98655"/>
                    </a:lnTo>
                    <a:cubicBezTo>
                      <a:pt x="98739" y="98346"/>
                      <a:pt x="97989" y="98096"/>
                      <a:pt x="97274" y="97881"/>
                    </a:cubicBezTo>
                    <a:close/>
                    <a:moveTo>
                      <a:pt x="101477" y="99715"/>
                    </a:moveTo>
                    <a:lnTo>
                      <a:pt x="100989" y="100536"/>
                    </a:lnTo>
                    <a:cubicBezTo>
                      <a:pt x="101608" y="100917"/>
                      <a:pt x="102227" y="101334"/>
                      <a:pt x="102787" y="101787"/>
                    </a:cubicBezTo>
                    <a:lnTo>
                      <a:pt x="103382" y="101025"/>
                    </a:lnTo>
                    <a:cubicBezTo>
                      <a:pt x="102787" y="100560"/>
                      <a:pt x="102144" y="100120"/>
                      <a:pt x="101477" y="99715"/>
                    </a:cubicBezTo>
                    <a:close/>
                    <a:moveTo>
                      <a:pt x="105097" y="102584"/>
                    </a:moveTo>
                    <a:lnTo>
                      <a:pt x="104406" y="103251"/>
                    </a:lnTo>
                    <a:cubicBezTo>
                      <a:pt x="104918" y="103763"/>
                      <a:pt x="105382" y="104335"/>
                      <a:pt x="105823" y="104894"/>
                    </a:cubicBezTo>
                    <a:lnTo>
                      <a:pt x="106585" y="104335"/>
                    </a:lnTo>
                    <a:cubicBezTo>
                      <a:pt x="106133" y="103715"/>
                      <a:pt x="105644" y="103120"/>
                      <a:pt x="105097" y="102584"/>
                    </a:cubicBezTo>
                    <a:close/>
                    <a:moveTo>
                      <a:pt x="107847" y="106263"/>
                    </a:moveTo>
                    <a:lnTo>
                      <a:pt x="107002" y="106752"/>
                    </a:lnTo>
                    <a:cubicBezTo>
                      <a:pt x="107359" y="107359"/>
                      <a:pt x="107692" y="108026"/>
                      <a:pt x="107954" y="108692"/>
                    </a:cubicBezTo>
                    <a:lnTo>
                      <a:pt x="108847" y="108335"/>
                    </a:lnTo>
                    <a:cubicBezTo>
                      <a:pt x="108573" y="107645"/>
                      <a:pt x="108240" y="106930"/>
                      <a:pt x="107847" y="106263"/>
                    </a:cubicBezTo>
                    <a:close/>
                    <a:moveTo>
                      <a:pt x="109573" y="110550"/>
                    </a:moveTo>
                    <a:lnTo>
                      <a:pt x="108621" y="110776"/>
                    </a:lnTo>
                    <a:cubicBezTo>
                      <a:pt x="108800" y="111466"/>
                      <a:pt x="108930" y="112193"/>
                      <a:pt x="109026" y="112931"/>
                    </a:cubicBezTo>
                    <a:lnTo>
                      <a:pt x="109978" y="112812"/>
                    </a:lnTo>
                    <a:cubicBezTo>
                      <a:pt x="109883" y="112038"/>
                      <a:pt x="109752" y="111288"/>
                      <a:pt x="109573" y="110550"/>
                    </a:cubicBezTo>
                    <a:close/>
                    <a:moveTo>
                      <a:pt x="109133" y="115086"/>
                    </a:moveTo>
                    <a:cubicBezTo>
                      <a:pt x="109109" y="115836"/>
                      <a:pt x="109061" y="116550"/>
                      <a:pt x="108954" y="117277"/>
                    </a:cubicBezTo>
                    <a:lnTo>
                      <a:pt x="109907" y="117431"/>
                    </a:lnTo>
                    <a:cubicBezTo>
                      <a:pt x="110026" y="116658"/>
                      <a:pt x="110085" y="115884"/>
                      <a:pt x="110085" y="115122"/>
                    </a:cubicBezTo>
                    <a:lnTo>
                      <a:pt x="109133" y="115086"/>
                    </a:lnTo>
                    <a:close/>
                    <a:moveTo>
                      <a:pt x="108514" y="119408"/>
                    </a:moveTo>
                    <a:cubicBezTo>
                      <a:pt x="108311" y="120122"/>
                      <a:pt x="108049" y="120789"/>
                      <a:pt x="107776" y="121456"/>
                    </a:cubicBezTo>
                    <a:lnTo>
                      <a:pt x="108669" y="121849"/>
                    </a:lnTo>
                    <a:cubicBezTo>
                      <a:pt x="108954" y="121146"/>
                      <a:pt x="109240" y="120408"/>
                      <a:pt x="109442" y="119658"/>
                    </a:cubicBezTo>
                    <a:lnTo>
                      <a:pt x="108514" y="119408"/>
                    </a:lnTo>
                    <a:close/>
                    <a:moveTo>
                      <a:pt x="106799" y="123408"/>
                    </a:moveTo>
                    <a:cubicBezTo>
                      <a:pt x="106406" y="124027"/>
                      <a:pt x="106002" y="124647"/>
                      <a:pt x="105537" y="125206"/>
                    </a:cubicBezTo>
                    <a:lnTo>
                      <a:pt x="106311" y="125801"/>
                    </a:lnTo>
                    <a:cubicBezTo>
                      <a:pt x="106775" y="125206"/>
                      <a:pt x="107204" y="124563"/>
                      <a:pt x="107621" y="123896"/>
                    </a:cubicBezTo>
                    <a:lnTo>
                      <a:pt x="106799" y="123408"/>
                    </a:lnTo>
                    <a:close/>
                    <a:moveTo>
                      <a:pt x="104073" y="126825"/>
                    </a:moveTo>
                    <a:cubicBezTo>
                      <a:pt x="103561" y="127337"/>
                      <a:pt x="103025" y="127826"/>
                      <a:pt x="102430" y="128242"/>
                    </a:cubicBezTo>
                    <a:lnTo>
                      <a:pt x="103001" y="129040"/>
                    </a:lnTo>
                    <a:cubicBezTo>
                      <a:pt x="103608" y="128576"/>
                      <a:pt x="104204" y="128064"/>
                      <a:pt x="104763" y="127516"/>
                    </a:cubicBezTo>
                    <a:lnTo>
                      <a:pt x="104073" y="126825"/>
                    </a:lnTo>
                    <a:close/>
                    <a:moveTo>
                      <a:pt x="100608" y="129445"/>
                    </a:moveTo>
                    <a:cubicBezTo>
                      <a:pt x="99965" y="129802"/>
                      <a:pt x="99298" y="130112"/>
                      <a:pt x="98632" y="130373"/>
                    </a:cubicBezTo>
                    <a:lnTo>
                      <a:pt x="98989" y="131266"/>
                    </a:lnTo>
                    <a:cubicBezTo>
                      <a:pt x="99715" y="130981"/>
                      <a:pt x="100406" y="130647"/>
                      <a:pt x="101072" y="130290"/>
                    </a:cubicBezTo>
                    <a:lnTo>
                      <a:pt x="100608" y="129445"/>
                    </a:lnTo>
                    <a:close/>
                    <a:moveTo>
                      <a:pt x="96548" y="131064"/>
                    </a:moveTo>
                    <a:cubicBezTo>
                      <a:pt x="95857" y="131243"/>
                      <a:pt x="95143" y="131374"/>
                      <a:pt x="94417" y="131445"/>
                    </a:cubicBezTo>
                    <a:lnTo>
                      <a:pt x="94524" y="132398"/>
                    </a:lnTo>
                    <a:cubicBezTo>
                      <a:pt x="95298" y="132326"/>
                      <a:pt x="96060" y="132171"/>
                      <a:pt x="96810" y="131993"/>
                    </a:cubicBezTo>
                    <a:lnTo>
                      <a:pt x="96548" y="131064"/>
                    </a:lnTo>
                    <a:close/>
                    <a:moveTo>
                      <a:pt x="54031" y="131576"/>
                    </a:moveTo>
                    <a:lnTo>
                      <a:pt x="54031" y="132529"/>
                    </a:lnTo>
                    <a:lnTo>
                      <a:pt x="56293" y="132529"/>
                    </a:lnTo>
                    <a:lnTo>
                      <a:pt x="56293" y="131576"/>
                    </a:lnTo>
                    <a:close/>
                    <a:moveTo>
                      <a:pt x="58519" y="131576"/>
                    </a:moveTo>
                    <a:lnTo>
                      <a:pt x="58519" y="132529"/>
                    </a:lnTo>
                    <a:lnTo>
                      <a:pt x="60782" y="132529"/>
                    </a:lnTo>
                    <a:lnTo>
                      <a:pt x="60782" y="131576"/>
                    </a:lnTo>
                    <a:close/>
                    <a:moveTo>
                      <a:pt x="63020" y="131576"/>
                    </a:moveTo>
                    <a:lnTo>
                      <a:pt x="63020" y="132529"/>
                    </a:lnTo>
                    <a:lnTo>
                      <a:pt x="65270" y="132529"/>
                    </a:lnTo>
                    <a:lnTo>
                      <a:pt x="65270" y="131576"/>
                    </a:lnTo>
                    <a:close/>
                    <a:moveTo>
                      <a:pt x="67509" y="131576"/>
                    </a:moveTo>
                    <a:lnTo>
                      <a:pt x="67509" y="132529"/>
                    </a:lnTo>
                    <a:lnTo>
                      <a:pt x="69771" y="132529"/>
                    </a:lnTo>
                    <a:lnTo>
                      <a:pt x="69771" y="131576"/>
                    </a:lnTo>
                    <a:close/>
                    <a:moveTo>
                      <a:pt x="71997" y="131576"/>
                    </a:moveTo>
                    <a:lnTo>
                      <a:pt x="71997" y="132529"/>
                    </a:lnTo>
                    <a:lnTo>
                      <a:pt x="74259" y="132529"/>
                    </a:lnTo>
                    <a:lnTo>
                      <a:pt x="74259" y="131576"/>
                    </a:lnTo>
                    <a:close/>
                    <a:moveTo>
                      <a:pt x="76498" y="131576"/>
                    </a:moveTo>
                    <a:lnTo>
                      <a:pt x="76498" y="132529"/>
                    </a:lnTo>
                    <a:lnTo>
                      <a:pt x="78760" y="132529"/>
                    </a:lnTo>
                    <a:lnTo>
                      <a:pt x="78760" y="131576"/>
                    </a:lnTo>
                    <a:close/>
                    <a:moveTo>
                      <a:pt x="80987" y="131576"/>
                    </a:moveTo>
                    <a:lnTo>
                      <a:pt x="80987" y="132529"/>
                    </a:lnTo>
                    <a:lnTo>
                      <a:pt x="83249" y="132529"/>
                    </a:lnTo>
                    <a:lnTo>
                      <a:pt x="83249" y="131576"/>
                    </a:lnTo>
                    <a:close/>
                    <a:moveTo>
                      <a:pt x="85487" y="131576"/>
                    </a:moveTo>
                    <a:lnTo>
                      <a:pt x="85487" y="132529"/>
                    </a:lnTo>
                    <a:lnTo>
                      <a:pt x="87737" y="132529"/>
                    </a:lnTo>
                    <a:lnTo>
                      <a:pt x="87737" y="131576"/>
                    </a:lnTo>
                    <a:close/>
                    <a:moveTo>
                      <a:pt x="89976" y="131576"/>
                    </a:moveTo>
                    <a:lnTo>
                      <a:pt x="89976" y="132529"/>
                    </a:lnTo>
                    <a:lnTo>
                      <a:pt x="92238" y="132529"/>
                    </a:lnTo>
                    <a:lnTo>
                      <a:pt x="92238" y="131576"/>
                    </a:lnTo>
                    <a:close/>
                    <a:moveTo>
                      <a:pt x="51769" y="131576"/>
                    </a:moveTo>
                    <a:cubicBezTo>
                      <a:pt x="50995" y="131624"/>
                      <a:pt x="50197" y="131731"/>
                      <a:pt x="49459" y="131886"/>
                    </a:cubicBezTo>
                    <a:lnTo>
                      <a:pt x="49661" y="132838"/>
                    </a:lnTo>
                    <a:cubicBezTo>
                      <a:pt x="50352" y="132683"/>
                      <a:pt x="51102" y="132576"/>
                      <a:pt x="51816" y="132552"/>
                    </a:cubicBezTo>
                    <a:lnTo>
                      <a:pt x="51769" y="131576"/>
                    </a:lnTo>
                    <a:close/>
                    <a:moveTo>
                      <a:pt x="47244" y="132576"/>
                    </a:moveTo>
                    <a:cubicBezTo>
                      <a:pt x="46911" y="132707"/>
                      <a:pt x="46577" y="132862"/>
                      <a:pt x="46244" y="133017"/>
                    </a:cubicBezTo>
                    <a:cubicBezTo>
                      <a:pt x="46042" y="133112"/>
                      <a:pt x="45839" y="133243"/>
                      <a:pt x="45637" y="133350"/>
                    </a:cubicBezTo>
                    <a:cubicBezTo>
                      <a:pt x="45482" y="133445"/>
                      <a:pt x="45327" y="133529"/>
                      <a:pt x="45173" y="133636"/>
                    </a:cubicBezTo>
                    <a:lnTo>
                      <a:pt x="45637" y="134374"/>
                    </a:lnTo>
                    <a:lnTo>
                      <a:pt x="45661" y="134457"/>
                    </a:lnTo>
                    <a:cubicBezTo>
                      <a:pt x="45887" y="134303"/>
                      <a:pt x="46125" y="134172"/>
                      <a:pt x="46351" y="134041"/>
                    </a:cubicBezTo>
                    <a:cubicBezTo>
                      <a:pt x="46756" y="133838"/>
                      <a:pt x="47173" y="133636"/>
                      <a:pt x="47613" y="133481"/>
                    </a:cubicBezTo>
                    <a:lnTo>
                      <a:pt x="47244" y="132576"/>
                    </a:lnTo>
                    <a:close/>
                    <a:moveTo>
                      <a:pt x="43291" y="134993"/>
                    </a:moveTo>
                    <a:cubicBezTo>
                      <a:pt x="43041" y="135219"/>
                      <a:pt x="42779" y="135457"/>
                      <a:pt x="42553" y="135707"/>
                    </a:cubicBezTo>
                    <a:cubicBezTo>
                      <a:pt x="42375" y="135886"/>
                      <a:pt x="42196" y="136065"/>
                      <a:pt x="42017" y="136279"/>
                    </a:cubicBezTo>
                    <a:cubicBezTo>
                      <a:pt x="41910" y="136398"/>
                      <a:pt x="41779" y="136529"/>
                      <a:pt x="41672" y="136660"/>
                    </a:cubicBezTo>
                    <a:lnTo>
                      <a:pt x="42422" y="137279"/>
                    </a:lnTo>
                    <a:lnTo>
                      <a:pt x="42470" y="137196"/>
                    </a:lnTo>
                    <a:cubicBezTo>
                      <a:pt x="42708" y="136946"/>
                      <a:pt x="42934" y="136684"/>
                      <a:pt x="43172" y="136458"/>
                    </a:cubicBezTo>
                    <a:cubicBezTo>
                      <a:pt x="43196" y="136434"/>
                      <a:pt x="43196" y="136398"/>
                      <a:pt x="43220" y="136398"/>
                    </a:cubicBezTo>
                    <a:cubicBezTo>
                      <a:pt x="43291" y="136303"/>
                      <a:pt x="43398" y="136219"/>
                      <a:pt x="43470" y="136148"/>
                    </a:cubicBezTo>
                    <a:cubicBezTo>
                      <a:pt x="43506" y="136100"/>
                      <a:pt x="43553" y="136065"/>
                      <a:pt x="43577" y="136041"/>
                    </a:cubicBezTo>
                    <a:cubicBezTo>
                      <a:pt x="43601" y="136017"/>
                      <a:pt x="43625" y="135993"/>
                      <a:pt x="43660" y="135969"/>
                    </a:cubicBezTo>
                    <a:cubicBezTo>
                      <a:pt x="43660" y="135969"/>
                      <a:pt x="43684" y="135946"/>
                      <a:pt x="43708" y="135922"/>
                    </a:cubicBezTo>
                    <a:cubicBezTo>
                      <a:pt x="43732" y="135886"/>
                      <a:pt x="43756" y="135862"/>
                      <a:pt x="43779" y="135862"/>
                    </a:cubicBezTo>
                    <a:lnTo>
                      <a:pt x="43910" y="135731"/>
                    </a:lnTo>
                    <a:lnTo>
                      <a:pt x="43934" y="135731"/>
                    </a:lnTo>
                    <a:lnTo>
                      <a:pt x="43910" y="135707"/>
                    </a:lnTo>
                    <a:lnTo>
                      <a:pt x="43291" y="134993"/>
                    </a:lnTo>
                    <a:close/>
                    <a:moveTo>
                      <a:pt x="40339" y="138589"/>
                    </a:moveTo>
                    <a:cubicBezTo>
                      <a:pt x="40029" y="139148"/>
                      <a:pt x="39755" y="139720"/>
                      <a:pt x="39517" y="140327"/>
                    </a:cubicBezTo>
                    <a:cubicBezTo>
                      <a:pt x="39469" y="140434"/>
                      <a:pt x="39422" y="140565"/>
                      <a:pt x="39362" y="140696"/>
                    </a:cubicBezTo>
                    <a:lnTo>
                      <a:pt x="40267" y="141030"/>
                    </a:lnTo>
                    <a:cubicBezTo>
                      <a:pt x="40291" y="140970"/>
                      <a:pt x="40315" y="140922"/>
                      <a:pt x="40339" y="140875"/>
                    </a:cubicBezTo>
                    <a:cubicBezTo>
                      <a:pt x="40577" y="140256"/>
                      <a:pt x="40851" y="139637"/>
                      <a:pt x="41184" y="139053"/>
                    </a:cubicBezTo>
                    <a:lnTo>
                      <a:pt x="40339" y="138589"/>
                    </a:lnTo>
                    <a:close/>
                    <a:moveTo>
                      <a:pt x="38755" y="142923"/>
                    </a:moveTo>
                    <a:cubicBezTo>
                      <a:pt x="38755" y="142982"/>
                      <a:pt x="38755" y="143030"/>
                      <a:pt x="38719" y="143054"/>
                    </a:cubicBezTo>
                    <a:cubicBezTo>
                      <a:pt x="38600" y="143768"/>
                      <a:pt x="38541" y="144518"/>
                      <a:pt x="38517" y="145232"/>
                    </a:cubicBezTo>
                    <a:lnTo>
                      <a:pt x="39469" y="145268"/>
                    </a:lnTo>
                    <a:cubicBezTo>
                      <a:pt x="39493" y="144673"/>
                      <a:pt x="39541" y="144101"/>
                      <a:pt x="39624" y="143542"/>
                    </a:cubicBezTo>
                    <a:cubicBezTo>
                      <a:pt x="39648" y="143411"/>
                      <a:pt x="39672" y="143256"/>
                      <a:pt x="39696" y="143101"/>
                    </a:cubicBezTo>
                    <a:lnTo>
                      <a:pt x="38755" y="142923"/>
                    </a:lnTo>
                    <a:close/>
                    <a:moveTo>
                      <a:pt x="38517" y="147495"/>
                    </a:moveTo>
                    <a:lnTo>
                      <a:pt x="38517" y="149733"/>
                    </a:lnTo>
                    <a:lnTo>
                      <a:pt x="39469" y="149733"/>
                    </a:lnTo>
                    <a:lnTo>
                      <a:pt x="39469" y="147495"/>
                    </a:lnTo>
                    <a:close/>
                    <a:moveTo>
                      <a:pt x="38517" y="151995"/>
                    </a:moveTo>
                    <a:lnTo>
                      <a:pt x="38517" y="154222"/>
                    </a:lnTo>
                    <a:lnTo>
                      <a:pt x="39469" y="154222"/>
                    </a:lnTo>
                    <a:lnTo>
                      <a:pt x="39469" y="151995"/>
                    </a:lnTo>
                    <a:close/>
                    <a:moveTo>
                      <a:pt x="38517" y="156484"/>
                    </a:moveTo>
                    <a:lnTo>
                      <a:pt x="38517" y="158722"/>
                    </a:lnTo>
                    <a:lnTo>
                      <a:pt x="39469" y="158722"/>
                    </a:lnTo>
                    <a:lnTo>
                      <a:pt x="39469" y="156484"/>
                    </a:ln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nvGrpSpPr>
            <p:cNvPr id="7" name="Google Shape;825;p27">
              <a:extLst>
                <a:ext uri="{FF2B5EF4-FFF2-40B4-BE49-F238E27FC236}">
                  <a16:creationId xmlns:a16="http://schemas.microsoft.com/office/drawing/2014/main" id="{9516C65A-CBF4-40EA-8388-AAB7D0FDF371}"/>
                </a:ext>
              </a:extLst>
            </p:cNvPr>
            <p:cNvGrpSpPr/>
            <p:nvPr/>
          </p:nvGrpSpPr>
          <p:grpSpPr>
            <a:xfrm rot="5400000">
              <a:off x="1174620" y="220166"/>
              <a:ext cx="932773" cy="932773"/>
              <a:chOff x="6604775" y="1679913"/>
              <a:chExt cx="567000" cy="567000"/>
            </a:xfrm>
          </p:grpSpPr>
          <p:sp>
            <p:nvSpPr>
              <p:cNvPr id="8" name="Google Shape;826;p27">
                <a:extLst>
                  <a:ext uri="{FF2B5EF4-FFF2-40B4-BE49-F238E27FC236}">
                    <a16:creationId xmlns:a16="http://schemas.microsoft.com/office/drawing/2014/main" id="{856C87EA-DFA4-4895-9326-FC8CD7AA2FEA}"/>
                  </a:ext>
                </a:extLst>
              </p:cNvPr>
              <p:cNvSpPr/>
              <p:nvPr/>
            </p:nvSpPr>
            <p:spPr>
              <a:xfrm rot="2700000">
                <a:off x="6687810" y="1762948"/>
                <a:ext cx="400930" cy="400930"/>
              </a:xfrm>
              <a:prstGeom prst="teardrop">
                <a:avLst>
                  <a:gd name="adj" fmla="val 100000"/>
                </a:avLst>
              </a:prstGeom>
              <a:solidFill>
                <a:schemeClr val="tx1">
                  <a:lumMod val="20000"/>
                  <a:lumOff val="80000"/>
                </a:schemeClr>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9" name="Google Shape;827;p27">
                <a:extLst>
                  <a:ext uri="{FF2B5EF4-FFF2-40B4-BE49-F238E27FC236}">
                    <a16:creationId xmlns:a16="http://schemas.microsoft.com/office/drawing/2014/main" id="{9893E5D6-E696-4D78-B3B8-44B939BCD43D}"/>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nvGrpSpPr>
            <p:cNvPr id="13" name="Google Shape;825;p27">
              <a:extLst>
                <a:ext uri="{FF2B5EF4-FFF2-40B4-BE49-F238E27FC236}">
                  <a16:creationId xmlns:a16="http://schemas.microsoft.com/office/drawing/2014/main" id="{9820E820-C48A-465B-9541-11D994CFA6CF}"/>
                </a:ext>
              </a:extLst>
            </p:cNvPr>
            <p:cNvGrpSpPr/>
            <p:nvPr/>
          </p:nvGrpSpPr>
          <p:grpSpPr>
            <a:xfrm rot="5400000">
              <a:off x="5515822" y="1152940"/>
              <a:ext cx="932773" cy="932773"/>
              <a:chOff x="6604775" y="1679913"/>
              <a:chExt cx="567000" cy="567000"/>
            </a:xfrm>
          </p:grpSpPr>
          <p:sp>
            <p:nvSpPr>
              <p:cNvPr id="14" name="Google Shape;826;p27">
                <a:extLst>
                  <a:ext uri="{FF2B5EF4-FFF2-40B4-BE49-F238E27FC236}">
                    <a16:creationId xmlns:a16="http://schemas.microsoft.com/office/drawing/2014/main" id="{4FFA9ED5-89F5-46CE-A15B-59E9B2AE5100}"/>
                  </a:ext>
                </a:extLst>
              </p:cNvPr>
              <p:cNvSpPr/>
              <p:nvPr/>
            </p:nvSpPr>
            <p:spPr>
              <a:xfrm rot="2700000">
                <a:off x="6687810" y="1762948"/>
                <a:ext cx="400930" cy="400930"/>
              </a:xfrm>
              <a:prstGeom prst="teardrop">
                <a:avLst>
                  <a:gd name="adj" fmla="val 100000"/>
                </a:avLst>
              </a:prstGeom>
              <a:solidFill>
                <a:schemeClr val="tx1">
                  <a:lumMod val="40000"/>
                  <a:lumOff val="60000"/>
                </a:schemeClr>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15" name="Google Shape;827;p27">
                <a:extLst>
                  <a:ext uri="{FF2B5EF4-FFF2-40B4-BE49-F238E27FC236}">
                    <a16:creationId xmlns:a16="http://schemas.microsoft.com/office/drawing/2014/main" id="{62117849-0E7D-4493-B480-F2C89C8D66DA}"/>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nvGrpSpPr>
            <p:cNvPr id="16" name="Google Shape;825;p27">
              <a:extLst>
                <a:ext uri="{FF2B5EF4-FFF2-40B4-BE49-F238E27FC236}">
                  <a16:creationId xmlns:a16="http://schemas.microsoft.com/office/drawing/2014/main" id="{62D3E619-8A58-469C-9CB9-A3251092A9C6}"/>
                </a:ext>
              </a:extLst>
            </p:cNvPr>
            <p:cNvGrpSpPr/>
            <p:nvPr/>
          </p:nvGrpSpPr>
          <p:grpSpPr>
            <a:xfrm rot="5400000">
              <a:off x="811521" y="2568663"/>
              <a:ext cx="932773" cy="932773"/>
              <a:chOff x="6604775" y="1679913"/>
              <a:chExt cx="567000" cy="567000"/>
            </a:xfrm>
          </p:grpSpPr>
          <p:sp>
            <p:nvSpPr>
              <p:cNvPr id="17" name="Google Shape;826;p27">
                <a:extLst>
                  <a:ext uri="{FF2B5EF4-FFF2-40B4-BE49-F238E27FC236}">
                    <a16:creationId xmlns:a16="http://schemas.microsoft.com/office/drawing/2014/main" id="{B6818D7E-D8EA-4362-BAE2-17DF3501B27E}"/>
                  </a:ext>
                </a:extLst>
              </p:cNvPr>
              <p:cNvSpPr/>
              <p:nvPr/>
            </p:nvSpPr>
            <p:spPr>
              <a:xfrm rot="2700000">
                <a:off x="6687810" y="1762948"/>
                <a:ext cx="400930" cy="400930"/>
              </a:xfrm>
              <a:prstGeom prst="teardrop">
                <a:avLst>
                  <a:gd name="adj" fmla="val 100000"/>
                </a:avLst>
              </a:prstGeom>
              <a:solidFill>
                <a:schemeClr val="tx1">
                  <a:lumMod val="60000"/>
                  <a:lumOff val="40000"/>
                </a:schemeClr>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18" name="Google Shape;827;p27">
                <a:extLst>
                  <a:ext uri="{FF2B5EF4-FFF2-40B4-BE49-F238E27FC236}">
                    <a16:creationId xmlns:a16="http://schemas.microsoft.com/office/drawing/2014/main" id="{E44CEFE7-B541-4886-8F18-94B7628CBF3A}"/>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nvGrpSpPr>
            <p:cNvPr id="19" name="Google Shape;825;p27">
              <a:extLst>
                <a:ext uri="{FF2B5EF4-FFF2-40B4-BE49-F238E27FC236}">
                  <a16:creationId xmlns:a16="http://schemas.microsoft.com/office/drawing/2014/main" id="{06D3A110-394B-43FA-B633-B55516DC64C9}"/>
                </a:ext>
              </a:extLst>
            </p:cNvPr>
            <p:cNvGrpSpPr/>
            <p:nvPr/>
          </p:nvGrpSpPr>
          <p:grpSpPr>
            <a:xfrm rot="5400000">
              <a:off x="5567467" y="4005470"/>
              <a:ext cx="932773" cy="932773"/>
              <a:chOff x="6604775" y="1679913"/>
              <a:chExt cx="567000" cy="567000"/>
            </a:xfrm>
          </p:grpSpPr>
          <p:sp>
            <p:nvSpPr>
              <p:cNvPr id="20" name="Google Shape;826;p27">
                <a:extLst>
                  <a:ext uri="{FF2B5EF4-FFF2-40B4-BE49-F238E27FC236}">
                    <a16:creationId xmlns:a16="http://schemas.microsoft.com/office/drawing/2014/main" id="{40EA3ED9-4CF7-434E-9294-A0FAA8236C79}"/>
                  </a:ext>
                </a:extLst>
              </p:cNvPr>
              <p:cNvSpPr/>
              <p:nvPr/>
            </p:nvSpPr>
            <p:spPr>
              <a:xfrm rot="2700000">
                <a:off x="6687810" y="1762948"/>
                <a:ext cx="400930" cy="400930"/>
              </a:xfrm>
              <a:prstGeom prst="teardrop">
                <a:avLst>
                  <a:gd name="adj" fmla="val 100000"/>
                </a:avLst>
              </a:prstGeom>
              <a:solidFill>
                <a:schemeClr val="tx1">
                  <a:lumMod val="75000"/>
                </a:schemeClr>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21" name="Google Shape;827;p27">
                <a:extLst>
                  <a:ext uri="{FF2B5EF4-FFF2-40B4-BE49-F238E27FC236}">
                    <a16:creationId xmlns:a16="http://schemas.microsoft.com/office/drawing/2014/main" id="{7E900A03-1BF2-4637-B044-2F9F27225579}"/>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nvGrpSpPr>
            <p:cNvPr id="22" name="Google Shape;825;p27">
              <a:extLst>
                <a:ext uri="{FF2B5EF4-FFF2-40B4-BE49-F238E27FC236}">
                  <a16:creationId xmlns:a16="http://schemas.microsoft.com/office/drawing/2014/main" id="{090B79A6-DF73-4041-8428-4B14A2288B1A}"/>
                </a:ext>
              </a:extLst>
            </p:cNvPr>
            <p:cNvGrpSpPr/>
            <p:nvPr/>
          </p:nvGrpSpPr>
          <p:grpSpPr>
            <a:xfrm rot="5400000">
              <a:off x="2697285" y="4938244"/>
              <a:ext cx="932773" cy="932773"/>
              <a:chOff x="6604775" y="1679913"/>
              <a:chExt cx="567000" cy="567000"/>
            </a:xfrm>
          </p:grpSpPr>
          <p:sp>
            <p:nvSpPr>
              <p:cNvPr id="23" name="Google Shape;826;p27">
                <a:extLst>
                  <a:ext uri="{FF2B5EF4-FFF2-40B4-BE49-F238E27FC236}">
                    <a16:creationId xmlns:a16="http://schemas.microsoft.com/office/drawing/2014/main" id="{7A5E62DB-4D04-41DC-8D03-7B0A33179B9A}"/>
                  </a:ext>
                </a:extLst>
              </p:cNvPr>
              <p:cNvSpPr/>
              <p:nvPr/>
            </p:nvSpPr>
            <p:spPr>
              <a:xfrm rot="2700000">
                <a:off x="6687810" y="1762948"/>
                <a:ext cx="400930" cy="400930"/>
              </a:xfrm>
              <a:prstGeom prst="teardrop">
                <a:avLst>
                  <a:gd name="adj" fmla="val 100000"/>
                </a:avLst>
              </a:prstGeom>
              <a:solidFill>
                <a:schemeClr val="tx1">
                  <a:lumMod val="20000"/>
                  <a:lumOff val="80000"/>
                </a:schemeClr>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24" name="Google Shape;827;p27">
                <a:extLst>
                  <a:ext uri="{FF2B5EF4-FFF2-40B4-BE49-F238E27FC236}">
                    <a16:creationId xmlns:a16="http://schemas.microsoft.com/office/drawing/2014/main" id="{A4994AFB-B4AF-4643-B6B0-47E91A23D41B}"/>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grpSp>
      <p:grpSp>
        <p:nvGrpSpPr>
          <p:cNvPr id="48" name="Group 47">
            <a:extLst>
              <a:ext uri="{FF2B5EF4-FFF2-40B4-BE49-F238E27FC236}">
                <a16:creationId xmlns:a16="http://schemas.microsoft.com/office/drawing/2014/main" id="{54C85E1C-145D-C4DC-EF7B-DA60C4229497}"/>
              </a:ext>
            </a:extLst>
          </p:cNvPr>
          <p:cNvGrpSpPr/>
          <p:nvPr/>
        </p:nvGrpSpPr>
        <p:grpSpPr>
          <a:xfrm>
            <a:off x="4778260" y="667192"/>
            <a:ext cx="4009379" cy="802784"/>
            <a:chOff x="4778260" y="667192"/>
            <a:chExt cx="4009379" cy="802784"/>
          </a:xfrm>
        </p:grpSpPr>
        <p:sp>
          <p:nvSpPr>
            <p:cNvPr id="27" name="TextBox 26">
              <a:extLst>
                <a:ext uri="{FF2B5EF4-FFF2-40B4-BE49-F238E27FC236}">
                  <a16:creationId xmlns:a16="http://schemas.microsoft.com/office/drawing/2014/main" id="{FA772571-F9CB-4DA9-8359-B4481EE96591}"/>
                </a:ext>
              </a:extLst>
            </p:cNvPr>
            <p:cNvSpPr txBox="1"/>
            <p:nvPr/>
          </p:nvSpPr>
          <p:spPr>
            <a:xfrm>
              <a:off x="5081213" y="667192"/>
              <a:ext cx="3706426" cy="802784"/>
            </a:xfrm>
            <a:prstGeom prst="rect">
              <a:avLst/>
            </a:prstGeom>
            <a:noFill/>
          </p:spPr>
          <p:txBody>
            <a:bodyPr wrap="square" lIns="0" tIns="0" rIns="0" bIns="0" rtlCol="0" anchor="ct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450"/>
                </a:spcBef>
              </a:pPr>
              <a:r>
                <a:rPr lang="en-US" sz="1200" b="1">
                  <a:solidFill>
                    <a:srgbClr val="1D1D1D"/>
                  </a:solidFill>
                  <a:latin typeface="Avenir Next LT Pro"/>
                </a:rPr>
                <a:t>Preserve Strength &amp; Trust</a:t>
              </a:r>
            </a:p>
            <a:p>
              <a:pPr>
                <a:spcBef>
                  <a:spcPts val="450"/>
                </a:spcBef>
              </a:pPr>
              <a:r>
                <a:rPr lang="en-GB" sz="1200">
                  <a:solidFill>
                    <a:srgbClr val="1D1D1D"/>
                  </a:solidFill>
                  <a:latin typeface="Avenir Next LT Pro"/>
                </a:rPr>
                <a:t>Grandfather in coverage for Cigna customers and focus on transparent value-focused messaging to all enrollees about changes</a:t>
              </a:r>
              <a:endParaRPr lang="en-GB"/>
            </a:p>
          </p:txBody>
        </p:sp>
        <p:sp>
          <p:nvSpPr>
            <p:cNvPr id="28" name="Oval 27">
              <a:extLst>
                <a:ext uri="{FF2B5EF4-FFF2-40B4-BE49-F238E27FC236}">
                  <a16:creationId xmlns:a16="http://schemas.microsoft.com/office/drawing/2014/main" id="{A01429A0-AA90-42E1-B4F5-D0FFAE15297D}"/>
                </a:ext>
              </a:extLst>
            </p:cNvPr>
            <p:cNvSpPr/>
            <p:nvPr/>
          </p:nvSpPr>
          <p:spPr>
            <a:xfrm>
              <a:off x="4778260" y="721721"/>
              <a:ext cx="171526" cy="14479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N" sz="1100">
                <a:solidFill>
                  <a:srgbClr val="1D1D1D"/>
                </a:solidFill>
                <a:latin typeface="Avenir Next LT Pro"/>
              </a:endParaRPr>
            </a:p>
          </p:txBody>
        </p:sp>
      </p:grpSp>
      <p:grpSp>
        <p:nvGrpSpPr>
          <p:cNvPr id="47" name="Group 46">
            <a:extLst>
              <a:ext uri="{FF2B5EF4-FFF2-40B4-BE49-F238E27FC236}">
                <a16:creationId xmlns:a16="http://schemas.microsoft.com/office/drawing/2014/main" id="{C806CF0A-052C-D99F-C14F-70F745664B25}"/>
              </a:ext>
            </a:extLst>
          </p:cNvPr>
          <p:cNvGrpSpPr/>
          <p:nvPr/>
        </p:nvGrpSpPr>
        <p:grpSpPr>
          <a:xfrm>
            <a:off x="4778260" y="1499031"/>
            <a:ext cx="4011580" cy="802784"/>
            <a:chOff x="4778260" y="1499031"/>
            <a:chExt cx="4011580" cy="802784"/>
          </a:xfrm>
        </p:grpSpPr>
        <p:sp>
          <p:nvSpPr>
            <p:cNvPr id="30" name="TextBox 29">
              <a:extLst>
                <a:ext uri="{FF2B5EF4-FFF2-40B4-BE49-F238E27FC236}">
                  <a16:creationId xmlns:a16="http://schemas.microsoft.com/office/drawing/2014/main" id="{6E535EE2-0BA1-4138-8785-7AEE70042838}"/>
                </a:ext>
              </a:extLst>
            </p:cNvPr>
            <p:cNvSpPr txBox="1"/>
            <p:nvPr/>
          </p:nvSpPr>
          <p:spPr>
            <a:xfrm>
              <a:off x="5081213" y="1499031"/>
              <a:ext cx="3708627" cy="802784"/>
            </a:xfrm>
            <a:prstGeom prst="rect">
              <a:avLst/>
            </a:prstGeom>
            <a:noFill/>
          </p:spPr>
          <p:txBody>
            <a:bodyPr wrap="square" lIns="0" tIns="0" rIns="0" bIns="0" rtlCol="0" anchor="ct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450"/>
                </a:spcBef>
              </a:pPr>
              <a:r>
                <a:rPr lang="en-US" sz="1200" b="1">
                  <a:solidFill>
                    <a:srgbClr val="1D1D1D"/>
                  </a:solidFill>
                  <a:latin typeface="Avenir Next LT Pro"/>
                </a:rPr>
                <a:t>Meet the Market</a:t>
              </a:r>
              <a:endParaRPr lang="en-US" sz="1600">
                <a:solidFill>
                  <a:srgbClr val="1D1D1D"/>
                </a:solidFill>
              </a:endParaRPr>
            </a:p>
            <a:p>
              <a:pPr>
                <a:spcBef>
                  <a:spcPts val="450"/>
                </a:spcBef>
              </a:pPr>
              <a:r>
                <a:rPr lang="en-GB" sz="1200">
                  <a:solidFill>
                    <a:srgbClr val="1D1D1D"/>
                  </a:solidFill>
                  <a:latin typeface="Avenir Next LT Pro"/>
                </a:rPr>
                <a:t>Broaden plan type offerings and prioritize increasing </a:t>
              </a:r>
              <a:r>
                <a:rPr lang="en-GB" sz="1200" err="1">
                  <a:solidFill>
                    <a:srgbClr val="1D1D1D"/>
                  </a:solidFill>
                  <a:latin typeface="Avenir Next LT Pro"/>
                </a:rPr>
                <a:t>enrollment</a:t>
              </a:r>
              <a:r>
                <a:rPr lang="en-GB" sz="1200">
                  <a:solidFill>
                    <a:srgbClr val="1D1D1D"/>
                  </a:solidFill>
                  <a:latin typeface="Avenir Next LT Pro"/>
                </a:rPr>
                <a:t> opportunities for individuals in large cities and high-risk SDOH areas</a:t>
              </a:r>
            </a:p>
          </p:txBody>
        </p:sp>
        <p:sp>
          <p:nvSpPr>
            <p:cNvPr id="31" name="Oval 30">
              <a:extLst>
                <a:ext uri="{FF2B5EF4-FFF2-40B4-BE49-F238E27FC236}">
                  <a16:creationId xmlns:a16="http://schemas.microsoft.com/office/drawing/2014/main" id="{55470F4E-BD31-4C15-B595-C653BCFC0217}"/>
                </a:ext>
              </a:extLst>
            </p:cNvPr>
            <p:cNvSpPr/>
            <p:nvPr/>
          </p:nvSpPr>
          <p:spPr>
            <a:xfrm>
              <a:off x="4778260" y="1551328"/>
              <a:ext cx="171526" cy="14479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N" sz="1100">
                <a:solidFill>
                  <a:srgbClr val="1D1D1D"/>
                </a:solidFill>
                <a:latin typeface="Avenir Next LT Pro"/>
              </a:endParaRPr>
            </a:p>
          </p:txBody>
        </p:sp>
      </p:grpSp>
      <p:grpSp>
        <p:nvGrpSpPr>
          <p:cNvPr id="46" name="Group 45">
            <a:extLst>
              <a:ext uri="{FF2B5EF4-FFF2-40B4-BE49-F238E27FC236}">
                <a16:creationId xmlns:a16="http://schemas.microsoft.com/office/drawing/2014/main" id="{3A75B7A3-8483-0D66-1BE3-79548CCECD18}"/>
              </a:ext>
            </a:extLst>
          </p:cNvPr>
          <p:cNvGrpSpPr/>
          <p:nvPr/>
        </p:nvGrpSpPr>
        <p:grpSpPr>
          <a:xfrm>
            <a:off x="4778260" y="2330870"/>
            <a:ext cx="4011580" cy="987450"/>
            <a:chOff x="4778260" y="2330870"/>
            <a:chExt cx="4011580" cy="987450"/>
          </a:xfrm>
        </p:grpSpPr>
        <p:sp>
          <p:nvSpPr>
            <p:cNvPr id="33" name="TextBox 32">
              <a:extLst>
                <a:ext uri="{FF2B5EF4-FFF2-40B4-BE49-F238E27FC236}">
                  <a16:creationId xmlns:a16="http://schemas.microsoft.com/office/drawing/2014/main" id="{3977D175-CE09-4B29-8847-3C7A033B3BF8}"/>
                </a:ext>
              </a:extLst>
            </p:cNvPr>
            <p:cNvSpPr txBox="1"/>
            <p:nvPr/>
          </p:nvSpPr>
          <p:spPr>
            <a:xfrm>
              <a:off x="5081213" y="2330870"/>
              <a:ext cx="3708627" cy="987450"/>
            </a:xfrm>
            <a:prstGeom prst="rect">
              <a:avLst/>
            </a:prstGeom>
            <a:noFill/>
          </p:spPr>
          <p:txBody>
            <a:bodyPr wrap="square" lIns="0" tIns="0" rIns="0" bIns="0" rtlCol="0" anchor="ct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450"/>
                </a:spcBef>
              </a:pPr>
              <a:r>
                <a:rPr lang="en-US" sz="1200" b="1">
                  <a:solidFill>
                    <a:srgbClr val="1D1D1D"/>
                  </a:solidFill>
                  <a:latin typeface="Avenir Next LT Pro"/>
                </a:rPr>
                <a:t>Personalize &amp; Modernize the Experience</a:t>
              </a:r>
            </a:p>
            <a:p>
              <a:pPr>
                <a:spcBef>
                  <a:spcPts val="450"/>
                </a:spcBef>
              </a:pPr>
              <a:r>
                <a:rPr lang="en-GB" sz="1200">
                  <a:solidFill>
                    <a:srgbClr val="1D1D1D"/>
                  </a:solidFill>
                  <a:latin typeface="Avenir Next LT Pro"/>
                </a:rPr>
                <a:t>Focus on modular Medicare Advantage plans to customize coverage options for special case individuals and promote self-service digital tools for accessibility for all lifestyles</a:t>
              </a:r>
            </a:p>
          </p:txBody>
        </p:sp>
        <p:sp>
          <p:nvSpPr>
            <p:cNvPr id="34" name="Oval 33">
              <a:extLst>
                <a:ext uri="{FF2B5EF4-FFF2-40B4-BE49-F238E27FC236}">
                  <a16:creationId xmlns:a16="http://schemas.microsoft.com/office/drawing/2014/main" id="{0B51F497-C8AB-42A1-BED1-9CEECE3FFA95}"/>
                </a:ext>
              </a:extLst>
            </p:cNvPr>
            <p:cNvSpPr/>
            <p:nvPr/>
          </p:nvSpPr>
          <p:spPr>
            <a:xfrm>
              <a:off x="4778260" y="2383545"/>
              <a:ext cx="171526" cy="144799"/>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N" sz="1100">
                <a:solidFill>
                  <a:srgbClr val="1D1D1D"/>
                </a:solidFill>
                <a:latin typeface="Avenir Next LT Pro"/>
              </a:endParaRPr>
            </a:p>
          </p:txBody>
        </p:sp>
      </p:grpSp>
      <p:grpSp>
        <p:nvGrpSpPr>
          <p:cNvPr id="45" name="Group 44">
            <a:extLst>
              <a:ext uri="{FF2B5EF4-FFF2-40B4-BE49-F238E27FC236}">
                <a16:creationId xmlns:a16="http://schemas.microsoft.com/office/drawing/2014/main" id="{103991B5-6B2E-E9A8-97A0-FCAFD4F703D4}"/>
              </a:ext>
            </a:extLst>
          </p:cNvPr>
          <p:cNvGrpSpPr/>
          <p:nvPr/>
        </p:nvGrpSpPr>
        <p:grpSpPr>
          <a:xfrm>
            <a:off x="4778260" y="3341303"/>
            <a:ext cx="4011580" cy="987450"/>
            <a:chOff x="4778260" y="3341303"/>
            <a:chExt cx="4011580" cy="987450"/>
          </a:xfrm>
        </p:grpSpPr>
        <p:sp>
          <p:nvSpPr>
            <p:cNvPr id="36" name="TextBox 35">
              <a:extLst>
                <a:ext uri="{FF2B5EF4-FFF2-40B4-BE49-F238E27FC236}">
                  <a16:creationId xmlns:a16="http://schemas.microsoft.com/office/drawing/2014/main" id="{64C7C790-3B51-42F0-84AF-5D53A3B1E165}"/>
                </a:ext>
              </a:extLst>
            </p:cNvPr>
            <p:cNvSpPr txBox="1"/>
            <p:nvPr/>
          </p:nvSpPr>
          <p:spPr>
            <a:xfrm>
              <a:off x="5081213" y="3341303"/>
              <a:ext cx="3708627" cy="987450"/>
            </a:xfrm>
            <a:prstGeom prst="rect">
              <a:avLst/>
            </a:prstGeom>
            <a:noFill/>
          </p:spPr>
          <p:txBody>
            <a:bodyPr wrap="square" lIns="0" tIns="0" rIns="0" bIns="0" rtlCol="0" anchor="ct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450"/>
                </a:spcBef>
              </a:pPr>
              <a:r>
                <a:rPr lang="en-US" sz="1200" b="1">
                  <a:solidFill>
                    <a:srgbClr val="1D1D1D"/>
                  </a:solidFill>
                  <a:latin typeface="Avenir Next LT Pro"/>
                </a:rPr>
                <a:t>Deploy More Community Centered Initiatives</a:t>
              </a:r>
              <a:endParaRPr lang="en-US" sz="1600">
                <a:solidFill>
                  <a:srgbClr val="1D1D1D"/>
                </a:solidFill>
              </a:endParaRPr>
            </a:p>
            <a:p>
              <a:pPr>
                <a:spcBef>
                  <a:spcPts val="450"/>
                </a:spcBef>
              </a:pPr>
              <a:r>
                <a:rPr lang="en-GB" sz="1200">
                  <a:solidFill>
                    <a:srgbClr val="1D1D1D"/>
                  </a:solidFill>
                  <a:latin typeface="Avenir Next LT Pro"/>
                </a:rPr>
                <a:t>Further HCSC's current efforts to connect face-to-face with communities by developing outreach and </a:t>
              </a:r>
              <a:r>
                <a:rPr lang="en-GB" sz="1200" err="1">
                  <a:solidFill>
                    <a:srgbClr val="1D1D1D"/>
                  </a:solidFill>
                  <a:latin typeface="Avenir Next LT Pro"/>
                </a:rPr>
                <a:t>enrollment</a:t>
              </a:r>
              <a:r>
                <a:rPr lang="en-GB" sz="1200">
                  <a:solidFill>
                    <a:srgbClr val="1D1D1D"/>
                  </a:solidFill>
                  <a:latin typeface="Avenir Next LT Pro"/>
                </a:rPr>
                <a:t> support programs specific to critical SDOH areas. </a:t>
              </a:r>
            </a:p>
          </p:txBody>
        </p:sp>
        <p:sp>
          <p:nvSpPr>
            <p:cNvPr id="37" name="Oval 36">
              <a:extLst>
                <a:ext uri="{FF2B5EF4-FFF2-40B4-BE49-F238E27FC236}">
                  <a16:creationId xmlns:a16="http://schemas.microsoft.com/office/drawing/2014/main" id="{9A3031C7-A5E8-4213-BC80-6CC38D01D7E8}"/>
                </a:ext>
              </a:extLst>
            </p:cNvPr>
            <p:cNvSpPr/>
            <p:nvPr/>
          </p:nvSpPr>
          <p:spPr>
            <a:xfrm>
              <a:off x="4778260" y="3392171"/>
              <a:ext cx="171526" cy="144799"/>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N" sz="1100">
                <a:solidFill>
                  <a:srgbClr val="1D1D1D"/>
                </a:solidFill>
                <a:latin typeface="Avenir Next LT Pro"/>
              </a:endParaRPr>
            </a:p>
          </p:txBody>
        </p:sp>
      </p:grpSp>
      <p:grpSp>
        <p:nvGrpSpPr>
          <p:cNvPr id="44" name="Group 43">
            <a:extLst>
              <a:ext uri="{FF2B5EF4-FFF2-40B4-BE49-F238E27FC236}">
                <a16:creationId xmlns:a16="http://schemas.microsoft.com/office/drawing/2014/main" id="{1A906C60-EAC8-7043-85CB-20A25EA2FA00}"/>
              </a:ext>
            </a:extLst>
          </p:cNvPr>
          <p:cNvGrpSpPr/>
          <p:nvPr/>
        </p:nvGrpSpPr>
        <p:grpSpPr>
          <a:xfrm>
            <a:off x="4778260" y="4330840"/>
            <a:ext cx="4011580" cy="618118"/>
            <a:chOff x="4778260" y="4330840"/>
            <a:chExt cx="4011580" cy="618118"/>
          </a:xfrm>
        </p:grpSpPr>
        <p:sp>
          <p:nvSpPr>
            <p:cNvPr id="39" name="TextBox 38">
              <a:extLst>
                <a:ext uri="{FF2B5EF4-FFF2-40B4-BE49-F238E27FC236}">
                  <a16:creationId xmlns:a16="http://schemas.microsoft.com/office/drawing/2014/main" id="{0B62210E-2F38-45E0-A870-34DC9EF02BD4}"/>
                </a:ext>
              </a:extLst>
            </p:cNvPr>
            <p:cNvSpPr txBox="1"/>
            <p:nvPr/>
          </p:nvSpPr>
          <p:spPr>
            <a:xfrm>
              <a:off x="5081213" y="4330840"/>
              <a:ext cx="3708627" cy="618118"/>
            </a:xfrm>
            <a:prstGeom prst="rect">
              <a:avLst/>
            </a:prstGeom>
            <a:noFill/>
          </p:spPr>
          <p:txBody>
            <a:bodyPr wrap="square" lIns="0" tIns="0" rIns="0" bIns="0" rtlCol="0" anchor="ctr">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Bef>
                  <a:spcPts val="450"/>
                </a:spcBef>
              </a:pPr>
              <a:r>
                <a:rPr lang="en-US" sz="1200" b="1">
                  <a:solidFill>
                    <a:srgbClr val="1D1D1D"/>
                  </a:solidFill>
                  <a:latin typeface="Avenir Next LT Pro"/>
                </a:rPr>
                <a:t>Leverage Tools to Strengthen Strategic Advantage </a:t>
              </a:r>
            </a:p>
            <a:p>
              <a:pPr>
                <a:spcBef>
                  <a:spcPts val="450"/>
                </a:spcBef>
              </a:pPr>
              <a:r>
                <a:rPr lang="en-GB" sz="1200">
                  <a:solidFill>
                    <a:srgbClr val="1D1D1D"/>
                  </a:solidFill>
                  <a:latin typeface="Avenir Next LT Pro"/>
                  <a:ea typeface="+mn-lt"/>
                  <a:cs typeface="+mn-lt"/>
                </a:rPr>
                <a:t>Use custom tools to explore the data further and continue developing these strategies</a:t>
              </a:r>
              <a:endParaRPr lang="en-GB" sz="1200">
                <a:solidFill>
                  <a:srgbClr val="1D1D1D"/>
                </a:solidFill>
                <a:latin typeface="Avenir Next LT Pro"/>
                <a:cs typeface="Arial"/>
              </a:endParaRPr>
            </a:p>
          </p:txBody>
        </p:sp>
        <p:sp>
          <p:nvSpPr>
            <p:cNvPr id="40" name="Oval 39">
              <a:extLst>
                <a:ext uri="{FF2B5EF4-FFF2-40B4-BE49-F238E27FC236}">
                  <a16:creationId xmlns:a16="http://schemas.microsoft.com/office/drawing/2014/main" id="{B3B4415E-BB12-4C14-82FE-5EEEE02ADCF1}"/>
                </a:ext>
              </a:extLst>
            </p:cNvPr>
            <p:cNvSpPr/>
            <p:nvPr/>
          </p:nvSpPr>
          <p:spPr>
            <a:xfrm>
              <a:off x="4778260" y="4382756"/>
              <a:ext cx="171526" cy="14479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N" sz="1100">
                <a:solidFill>
                  <a:srgbClr val="1D1D1D"/>
                </a:solidFill>
                <a:latin typeface="Avenir Next LT Pro"/>
              </a:endParaRPr>
            </a:p>
          </p:txBody>
        </p:sp>
      </p:grpSp>
      <p:sp>
        <p:nvSpPr>
          <p:cNvPr id="41" name="TextBox 40">
            <a:extLst>
              <a:ext uri="{FF2B5EF4-FFF2-40B4-BE49-F238E27FC236}">
                <a16:creationId xmlns:a16="http://schemas.microsoft.com/office/drawing/2014/main" id="{E525A8DA-E6A5-46D9-8F2A-4FCD4F7E7E67}"/>
              </a:ext>
            </a:extLst>
          </p:cNvPr>
          <p:cNvSpPr txBox="1"/>
          <p:nvPr/>
        </p:nvSpPr>
        <p:spPr>
          <a:xfrm>
            <a:off x="4000500" y="182001"/>
            <a:ext cx="4908946" cy="477054"/>
          </a:xfrm>
          <a:prstGeom prst="rect">
            <a:avLst/>
          </a:prstGeom>
          <a:noFill/>
        </p:spPr>
        <p:txBody>
          <a:bodyPr wrap="square" lIns="91440" tIns="45720" rIns="91440" bIns="4572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500" b="1">
                <a:latin typeface="Montserrat"/>
                <a:ea typeface="Cambria"/>
                <a:cs typeface="+mj-cs"/>
              </a:rPr>
              <a:t>Turning Insights Into Action</a:t>
            </a:r>
            <a:endParaRPr lang="en-US" sz="2500" b="1">
              <a:cs typeface="Arial"/>
            </a:endParaRPr>
          </a:p>
        </p:txBody>
      </p:sp>
    </p:spTree>
    <p:extLst>
      <p:ext uri="{BB962C8B-B14F-4D97-AF65-F5344CB8AC3E}">
        <p14:creationId xmlns:p14="http://schemas.microsoft.com/office/powerpoint/2010/main" val="160930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F6F6403-A334-F466-23C8-4E81EADAF64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06B331C-A404-4065-86D7-6FF200FCBFBA}"/>
              </a:ext>
            </a:extLst>
          </p:cNvPr>
          <p:cNvSpPr/>
          <p:nvPr/>
        </p:nvSpPr>
        <p:spPr>
          <a:xfrm rot="5400000">
            <a:off x="-2313812" y="2304382"/>
            <a:ext cx="5173505" cy="54130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FA9BB-99AB-38E4-63C4-D92F03720173}"/>
              </a:ext>
            </a:extLst>
          </p:cNvPr>
          <p:cNvSpPr>
            <a:spLocks noGrp="1"/>
          </p:cNvSpPr>
          <p:nvPr>
            <p:ph type="title"/>
          </p:nvPr>
        </p:nvSpPr>
        <p:spPr>
          <a:xfrm rot="5400000">
            <a:off x="-2223310" y="2341182"/>
            <a:ext cx="5141606" cy="465543"/>
          </a:xfrm>
        </p:spPr>
        <p:txBody>
          <a:bodyPr/>
          <a:lstStyle/>
          <a:p>
            <a:pPr algn="ctr"/>
            <a:r>
              <a:rPr lang="en-US" sz="2500" b="0">
                <a:solidFill>
                  <a:schemeClr val="accent1"/>
                </a:solidFill>
                <a:latin typeface="Montserrat"/>
              </a:rPr>
              <a:t>Tableau Dashboard</a:t>
            </a:r>
          </a:p>
        </p:txBody>
      </p:sp>
      <p:sp>
        <p:nvSpPr>
          <p:cNvPr id="3" name="Text Placeholder 2">
            <a:extLst>
              <a:ext uri="{FF2B5EF4-FFF2-40B4-BE49-F238E27FC236}">
                <a16:creationId xmlns:a16="http://schemas.microsoft.com/office/drawing/2014/main" id="{4A321CB1-0B09-86C1-BBDD-DB8E1A552828}"/>
              </a:ext>
            </a:extLst>
          </p:cNvPr>
          <p:cNvSpPr>
            <a:spLocks noGrp="1"/>
          </p:cNvSpPr>
          <p:nvPr>
            <p:ph type="body" idx="1"/>
          </p:nvPr>
        </p:nvSpPr>
        <p:spPr/>
        <p:txBody>
          <a:bodyPr/>
          <a:lstStyle/>
          <a:p>
            <a:endParaRPr lang="en-US"/>
          </a:p>
          <a:p>
            <a:pPr lvl="1"/>
            <a:endParaRPr lang="en-US"/>
          </a:p>
        </p:txBody>
      </p:sp>
      <p:pic>
        <p:nvPicPr>
          <p:cNvPr id="5" name="Picture 4" descr="A screenshot of a graph&#10;&#10;AI-generated content may be incorrect.">
            <a:extLst>
              <a:ext uri="{FF2B5EF4-FFF2-40B4-BE49-F238E27FC236}">
                <a16:creationId xmlns:a16="http://schemas.microsoft.com/office/drawing/2014/main" id="{B024F913-4BCC-522E-C503-4BE74EC8BA7B}"/>
              </a:ext>
            </a:extLst>
          </p:cNvPr>
          <p:cNvPicPr>
            <a:picLocks noChangeAspect="1"/>
          </p:cNvPicPr>
          <p:nvPr/>
        </p:nvPicPr>
        <p:blipFill>
          <a:blip r:embed="rId3"/>
          <a:stretch>
            <a:fillRect/>
          </a:stretch>
        </p:blipFill>
        <p:spPr>
          <a:xfrm>
            <a:off x="571500" y="156324"/>
            <a:ext cx="8574856" cy="4837998"/>
          </a:xfrm>
          <a:prstGeom prst="rect">
            <a:avLst/>
          </a:prstGeom>
        </p:spPr>
      </p:pic>
      <p:sp>
        <p:nvSpPr>
          <p:cNvPr id="8" name="Title 1">
            <a:extLst>
              <a:ext uri="{FF2B5EF4-FFF2-40B4-BE49-F238E27FC236}">
                <a16:creationId xmlns:a16="http://schemas.microsoft.com/office/drawing/2014/main" id="{C498E784-1BA1-60BF-33CC-9ACC5AB48079}"/>
              </a:ext>
            </a:extLst>
          </p:cNvPr>
          <p:cNvSpPr txBox="1">
            <a:spLocks/>
          </p:cNvSpPr>
          <p:nvPr/>
        </p:nvSpPr>
        <p:spPr>
          <a:xfrm>
            <a:off x="58009" y="479264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24</a:t>
            </a:r>
            <a:endParaRPr lang="en-US" sz="110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66322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76DC6EE-DC61-E41D-1623-D56BC364C27A}"/>
            </a:ext>
          </a:extLst>
        </p:cNvPr>
        <p:cNvGrpSpPr/>
        <p:nvPr/>
      </p:nvGrpSpPr>
      <p:grpSpPr>
        <a:xfrm>
          <a:off x="0" y="0"/>
          <a:ext cx="0" cy="0"/>
          <a:chOff x="0" y="0"/>
          <a:chExt cx="0" cy="0"/>
        </a:xfrm>
      </p:grpSpPr>
      <p:pic>
        <p:nvPicPr>
          <p:cNvPr id="6" name="Picture 5" descr="A screenshot of a graph&#10;&#10;AI-generated content may be incorrect.">
            <a:extLst>
              <a:ext uri="{FF2B5EF4-FFF2-40B4-BE49-F238E27FC236}">
                <a16:creationId xmlns:a16="http://schemas.microsoft.com/office/drawing/2014/main" id="{E1D6C179-17B3-89F5-05ED-EFC1086380BF}"/>
              </a:ext>
            </a:extLst>
          </p:cNvPr>
          <p:cNvPicPr>
            <a:picLocks noChangeAspect="1"/>
          </p:cNvPicPr>
          <p:nvPr/>
        </p:nvPicPr>
        <p:blipFill>
          <a:blip r:embed="rId3"/>
          <a:stretch>
            <a:fillRect/>
          </a:stretch>
        </p:blipFill>
        <p:spPr>
          <a:xfrm>
            <a:off x="357189" y="305084"/>
            <a:ext cx="8786811" cy="4811938"/>
          </a:xfrm>
          <a:prstGeom prst="rect">
            <a:avLst/>
          </a:prstGeom>
        </p:spPr>
      </p:pic>
      <p:sp>
        <p:nvSpPr>
          <p:cNvPr id="10" name="Rectangle 9">
            <a:extLst>
              <a:ext uri="{FF2B5EF4-FFF2-40B4-BE49-F238E27FC236}">
                <a16:creationId xmlns:a16="http://schemas.microsoft.com/office/drawing/2014/main" id="{CFA6D913-76A2-7B58-834A-6F3A6A946394}"/>
              </a:ext>
            </a:extLst>
          </p:cNvPr>
          <p:cNvSpPr/>
          <p:nvPr/>
        </p:nvSpPr>
        <p:spPr>
          <a:xfrm rot="5400000">
            <a:off x="-2411774" y="2402347"/>
            <a:ext cx="5172878" cy="344753"/>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E78BC-F7F8-C68C-7F7E-0D761E365339}"/>
              </a:ext>
            </a:extLst>
          </p:cNvPr>
          <p:cNvSpPr>
            <a:spLocks noGrp="1"/>
          </p:cNvSpPr>
          <p:nvPr>
            <p:ph type="title"/>
          </p:nvPr>
        </p:nvSpPr>
        <p:spPr>
          <a:xfrm rot="5400000">
            <a:off x="-2382233" y="2327873"/>
            <a:ext cx="5114989" cy="465543"/>
          </a:xfrm>
        </p:spPr>
        <p:txBody>
          <a:bodyPr/>
          <a:lstStyle/>
          <a:p>
            <a:pPr algn="ctr"/>
            <a:r>
              <a:rPr lang="en-US" sz="2000" b="0">
                <a:solidFill>
                  <a:schemeClr val="accent1"/>
                </a:solidFill>
                <a:latin typeface="Montserrat"/>
              </a:rPr>
              <a:t>Tableau Dashboard</a:t>
            </a:r>
          </a:p>
        </p:txBody>
      </p:sp>
      <p:sp>
        <p:nvSpPr>
          <p:cNvPr id="3" name="Text Placeholder 2">
            <a:extLst>
              <a:ext uri="{FF2B5EF4-FFF2-40B4-BE49-F238E27FC236}">
                <a16:creationId xmlns:a16="http://schemas.microsoft.com/office/drawing/2014/main" id="{CC3FACA5-B1A1-759F-76F0-12AA5C9EEE0E}"/>
              </a:ext>
            </a:extLst>
          </p:cNvPr>
          <p:cNvSpPr>
            <a:spLocks noGrp="1"/>
          </p:cNvSpPr>
          <p:nvPr>
            <p:ph type="body" idx="1"/>
          </p:nvPr>
        </p:nvSpPr>
        <p:spPr/>
        <p:txBody>
          <a:bodyPr/>
          <a:lstStyle/>
          <a:p>
            <a:endParaRPr lang="en-US"/>
          </a:p>
          <a:p>
            <a:pPr lvl="1"/>
            <a:endParaRPr lang="en-US"/>
          </a:p>
        </p:txBody>
      </p:sp>
      <p:sp>
        <p:nvSpPr>
          <p:cNvPr id="7" name="TextBox 6">
            <a:extLst>
              <a:ext uri="{FF2B5EF4-FFF2-40B4-BE49-F238E27FC236}">
                <a16:creationId xmlns:a16="http://schemas.microsoft.com/office/drawing/2014/main" id="{8EAF9E23-9647-1F98-61C6-A6D352FC475A}"/>
              </a:ext>
            </a:extLst>
          </p:cNvPr>
          <p:cNvSpPr txBox="1"/>
          <p:nvPr/>
        </p:nvSpPr>
        <p:spPr>
          <a:xfrm>
            <a:off x="5829" y="-12849"/>
            <a:ext cx="9138441" cy="307777"/>
          </a:xfrm>
          <a:prstGeom prst="rect">
            <a:avLst/>
          </a:prstGeom>
          <a:solidFill>
            <a:srgbClr val="004AA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Avenir Next LT Pro"/>
              </a:rPr>
              <a:t>What is the projected total enrollment post-acquisition if 75% of Cigna's members are retained?</a:t>
            </a:r>
            <a:endParaRPr lang="en-US">
              <a:solidFill>
                <a:srgbClr val="FFFFFF"/>
              </a:solidFill>
            </a:endParaRPr>
          </a:p>
        </p:txBody>
      </p:sp>
      <p:sp>
        <p:nvSpPr>
          <p:cNvPr id="15" name="Oval 14">
            <a:extLst>
              <a:ext uri="{FF2B5EF4-FFF2-40B4-BE49-F238E27FC236}">
                <a16:creationId xmlns:a16="http://schemas.microsoft.com/office/drawing/2014/main" id="{7913B84F-F9CD-1322-715D-BE82ECD705A2}"/>
              </a:ext>
            </a:extLst>
          </p:cNvPr>
          <p:cNvSpPr/>
          <p:nvPr/>
        </p:nvSpPr>
        <p:spPr>
          <a:xfrm>
            <a:off x="2455406" y="2699253"/>
            <a:ext cx="993134" cy="475078"/>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ine with Accent Bar 15">
            <a:extLst>
              <a:ext uri="{FF2B5EF4-FFF2-40B4-BE49-F238E27FC236}">
                <a16:creationId xmlns:a16="http://schemas.microsoft.com/office/drawing/2014/main" id="{D8219E2E-D740-1812-8C13-75466484A49A}"/>
              </a:ext>
            </a:extLst>
          </p:cNvPr>
          <p:cNvSpPr/>
          <p:nvPr/>
        </p:nvSpPr>
        <p:spPr>
          <a:xfrm>
            <a:off x="7324277" y="380684"/>
            <a:ext cx="1652028" cy="40202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Montserrat"/>
                <a:cs typeface="Arial"/>
              </a:rPr>
              <a:t>1,368,489</a:t>
            </a:r>
          </a:p>
        </p:txBody>
      </p:sp>
      <p:sp>
        <p:nvSpPr>
          <p:cNvPr id="5" name="Oval 4">
            <a:extLst>
              <a:ext uri="{FF2B5EF4-FFF2-40B4-BE49-F238E27FC236}">
                <a16:creationId xmlns:a16="http://schemas.microsoft.com/office/drawing/2014/main" id="{59BA4533-0244-349F-805B-3211905E9CC4}"/>
              </a:ext>
            </a:extLst>
          </p:cNvPr>
          <p:cNvSpPr/>
          <p:nvPr/>
        </p:nvSpPr>
        <p:spPr>
          <a:xfrm>
            <a:off x="830404" y="1816181"/>
            <a:ext cx="788841" cy="173463"/>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A9B2009-2CD7-1B2D-B2D9-DEA10DF32370}"/>
              </a:ext>
            </a:extLst>
          </p:cNvPr>
          <p:cNvSpPr txBox="1">
            <a:spLocks/>
          </p:cNvSpPr>
          <p:nvPr/>
        </p:nvSpPr>
        <p:spPr>
          <a:xfrm>
            <a:off x="-48671" y="480026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25</a:t>
            </a:r>
            <a:endParaRPr lang="en-US" sz="110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187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9834BFC-640C-1E68-B5C0-73D22A9B8AC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9D45646-AB31-6E1D-D45C-445B67D1891E}"/>
              </a:ext>
            </a:extLst>
          </p:cNvPr>
          <p:cNvSpPr/>
          <p:nvPr/>
        </p:nvSpPr>
        <p:spPr>
          <a:xfrm rot="5400000">
            <a:off x="-2411774" y="2392142"/>
            <a:ext cx="5172878" cy="344753"/>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AI-generated content may be incorrect.">
            <a:extLst>
              <a:ext uri="{FF2B5EF4-FFF2-40B4-BE49-F238E27FC236}">
                <a16:creationId xmlns:a16="http://schemas.microsoft.com/office/drawing/2014/main" id="{5BF5F649-A951-B916-3892-96A7094710D4}"/>
              </a:ext>
            </a:extLst>
          </p:cNvPr>
          <p:cNvPicPr>
            <a:picLocks noChangeAspect="1"/>
          </p:cNvPicPr>
          <p:nvPr/>
        </p:nvPicPr>
        <p:blipFill>
          <a:blip r:embed="rId3"/>
          <a:stretch>
            <a:fillRect/>
          </a:stretch>
        </p:blipFill>
        <p:spPr>
          <a:xfrm>
            <a:off x="407195" y="471164"/>
            <a:ext cx="8572633" cy="4670143"/>
          </a:xfrm>
          <a:prstGeom prst="rect">
            <a:avLst/>
          </a:prstGeom>
        </p:spPr>
      </p:pic>
      <p:sp>
        <p:nvSpPr>
          <p:cNvPr id="3" name="Text Placeholder 2">
            <a:extLst>
              <a:ext uri="{FF2B5EF4-FFF2-40B4-BE49-F238E27FC236}">
                <a16:creationId xmlns:a16="http://schemas.microsoft.com/office/drawing/2014/main" id="{673F2B62-ED07-3ADC-7593-3F85A7B34C5B}"/>
              </a:ext>
            </a:extLst>
          </p:cNvPr>
          <p:cNvSpPr>
            <a:spLocks noGrp="1"/>
          </p:cNvSpPr>
          <p:nvPr>
            <p:ph type="body" idx="1"/>
          </p:nvPr>
        </p:nvSpPr>
        <p:spPr/>
        <p:txBody>
          <a:bodyPr/>
          <a:lstStyle/>
          <a:p>
            <a:endParaRPr lang="en-US"/>
          </a:p>
          <a:p>
            <a:pPr lvl="1"/>
            <a:endParaRPr lang="en-US"/>
          </a:p>
        </p:txBody>
      </p:sp>
      <p:sp>
        <p:nvSpPr>
          <p:cNvPr id="7" name="Oval 6">
            <a:extLst>
              <a:ext uri="{FF2B5EF4-FFF2-40B4-BE49-F238E27FC236}">
                <a16:creationId xmlns:a16="http://schemas.microsoft.com/office/drawing/2014/main" id="{DFC45C13-BC88-681A-0C26-5328DDBA72F6}"/>
              </a:ext>
            </a:extLst>
          </p:cNvPr>
          <p:cNvSpPr/>
          <p:nvPr/>
        </p:nvSpPr>
        <p:spPr>
          <a:xfrm>
            <a:off x="7751605" y="3201299"/>
            <a:ext cx="741380" cy="495161"/>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D134E0-2F20-1741-7DD2-A23E459A61DB}"/>
              </a:ext>
            </a:extLst>
          </p:cNvPr>
          <p:cNvSpPr txBox="1"/>
          <p:nvPr/>
        </p:nvSpPr>
        <p:spPr>
          <a:xfrm>
            <a:off x="26240" y="-12849"/>
            <a:ext cx="9138441" cy="523220"/>
          </a:xfrm>
          <a:prstGeom prst="rect">
            <a:avLst/>
          </a:prstGeom>
          <a:solidFill>
            <a:srgbClr val="004AA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Avenir Next LT Pro"/>
              </a:rPr>
              <a:t>How many members are enrolled in PPO plans across Texas post-acquisition if 50% of Cigna members are retained?</a:t>
            </a:r>
            <a:endParaRPr lang="en-US">
              <a:latin typeface="Avenir Next LT Pro"/>
            </a:endParaRPr>
          </a:p>
        </p:txBody>
      </p:sp>
      <p:sp>
        <p:nvSpPr>
          <p:cNvPr id="9" name="TextBox 8">
            <a:extLst>
              <a:ext uri="{FF2B5EF4-FFF2-40B4-BE49-F238E27FC236}">
                <a16:creationId xmlns:a16="http://schemas.microsoft.com/office/drawing/2014/main" id="{35730080-D9B2-4A45-6D10-3757ED7753C2}"/>
              </a:ext>
            </a:extLst>
          </p:cNvPr>
          <p:cNvSpPr txBox="1"/>
          <p:nvPr/>
        </p:nvSpPr>
        <p:spPr>
          <a:xfrm>
            <a:off x="7753029" y="546874"/>
            <a:ext cx="1070328" cy="307777"/>
          </a:xfrm>
          <a:prstGeom prst="rect">
            <a:avLst/>
          </a:prstGeom>
          <a:solidFill>
            <a:schemeClr val="bg2"/>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FF"/>
                </a:solidFill>
                <a:latin typeface="Montserrat"/>
              </a:rPr>
              <a:t>92,922</a:t>
            </a:r>
          </a:p>
        </p:txBody>
      </p:sp>
      <p:sp>
        <p:nvSpPr>
          <p:cNvPr id="13" name="Oval 12">
            <a:extLst>
              <a:ext uri="{FF2B5EF4-FFF2-40B4-BE49-F238E27FC236}">
                <a16:creationId xmlns:a16="http://schemas.microsoft.com/office/drawing/2014/main" id="{D737DDCF-879B-BAC1-3084-256C3C21A3D7}"/>
              </a:ext>
            </a:extLst>
          </p:cNvPr>
          <p:cNvSpPr/>
          <p:nvPr/>
        </p:nvSpPr>
        <p:spPr>
          <a:xfrm>
            <a:off x="940942" y="954078"/>
            <a:ext cx="630675" cy="182877"/>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7D4CEA6-BFF3-0B8A-029F-AD0E5EFB52CF}"/>
              </a:ext>
            </a:extLst>
          </p:cNvPr>
          <p:cNvSpPr/>
          <p:nvPr/>
        </p:nvSpPr>
        <p:spPr>
          <a:xfrm>
            <a:off x="942568" y="1836593"/>
            <a:ext cx="733958" cy="16859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F4503781-03D9-9BCF-FEEA-CAEA2274FEC6}"/>
              </a:ext>
            </a:extLst>
          </p:cNvPr>
          <p:cNvSpPr txBox="1">
            <a:spLocks/>
          </p:cNvSpPr>
          <p:nvPr/>
        </p:nvSpPr>
        <p:spPr>
          <a:xfrm rot="5400000">
            <a:off x="-2382233" y="2327873"/>
            <a:ext cx="5114989" cy="465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Avenir Next LT Pro" panose="020B0504020202020204" pitchFamily="34" charset="0"/>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pPr algn="ctr"/>
            <a:r>
              <a:rPr lang="en-US" sz="2000" b="0">
                <a:solidFill>
                  <a:schemeClr val="accent1"/>
                </a:solidFill>
                <a:latin typeface="Montserrat"/>
              </a:rPr>
              <a:t>Tableau Dashboard</a:t>
            </a:r>
          </a:p>
        </p:txBody>
      </p:sp>
      <p:sp>
        <p:nvSpPr>
          <p:cNvPr id="5" name="Title 1">
            <a:extLst>
              <a:ext uri="{FF2B5EF4-FFF2-40B4-BE49-F238E27FC236}">
                <a16:creationId xmlns:a16="http://schemas.microsoft.com/office/drawing/2014/main" id="{01148FA9-C0AA-8536-4A1A-20FEE7376891}"/>
              </a:ext>
            </a:extLst>
          </p:cNvPr>
          <p:cNvSpPr txBox="1">
            <a:spLocks/>
          </p:cNvSpPr>
          <p:nvPr/>
        </p:nvSpPr>
        <p:spPr>
          <a:xfrm>
            <a:off x="-48671" y="480026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26</a:t>
            </a:r>
            <a:endParaRPr lang="en-US" sz="110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8059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498AD80-D396-3D5C-47AB-914CC756EB1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295A59D-64B8-DFF0-0D8B-2C14497FAFE2}"/>
              </a:ext>
            </a:extLst>
          </p:cNvPr>
          <p:cNvSpPr/>
          <p:nvPr/>
        </p:nvSpPr>
        <p:spPr>
          <a:xfrm>
            <a:off x="7022" y="-124"/>
            <a:ext cx="9151145" cy="57178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E65BC-57A0-1930-9667-96EE3DBCBA87}"/>
              </a:ext>
            </a:extLst>
          </p:cNvPr>
          <p:cNvSpPr>
            <a:spLocks noGrp="1"/>
          </p:cNvSpPr>
          <p:nvPr>
            <p:ph type="title"/>
          </p:nvPr>
        </p:nvSpPr>
        <p:spPr>
          <a:xfrm>
            <a:off x="-2624" y="-1968"/>
            <a:ext cx="9158434" cy="465543"/>
          </a:xfrm>
        </p:spPr>
        <p:txBody>
          <a:bodyPr/>
          <a:lstStyle/>
          <a:p>
            <a:pPr algn="ctr"/>
            <a:r>
              <a:rPr lang="en-US" sz="2500" b="0">
                <a:solidFill>
                  <a:schemeClr val="accent1"/>
                </a:solidFill>
                <a:latin typeface="Montserrat"/>
              </a:rPr>
              <a:t>AI Output &amp; Strategic Opportunities</a:t>
            </a:r>
            <a:endParaRPr lang="en-US">
              <a:solidFill>
                <a:schemeClr val="accent1"/>
              </a:solidFill>
            </a:endParaRPr>
          </a:p>
        </p:txBody>
      </p:sp>
      <p:sp>
        <p:nvSpPr>
          <p:cNvPr id="7" name="TextBox 6">
            <a:extLst>
              <a:ext uri="{FF2B5EF4-FFF2-40B4-BE49-F238E27FC236}">
                <a16:creationId xmlns:a16="http://schemas.microsoft.com/office/drawing/2014/main" id="{765411E7-5FEF-D518-6C4A-7CC4F9C8D5B0}"/>
              </a:ext>
            </a:extLst>
          </p:cNvPr>
          <p:cNvSpPr txBox="1"/>
          <p:nvPr/>
        </p:nvSpPr>
        <p:spPr>
          <a:xfrm>
            <a:off x="418474" y="834053"/>
            <a:ext cx="49566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1D1D1D"/>
                </a:solidFill>
                <a:latin typeface="Montserrat"/>
                <a:hlinkClick r:id="rId3"/>
              </a:rPr>
              <a:t>Medicare Market Intelligence GPT</a:t>
            </a:r>
            <a:endParaRPr lang="en-US" sz="2000">
              <a:solidFill>
                <a:srgbClr val="1D1D1D"/>
              </a:solidFill>
              <a:latin typeface="Montserrat"/>
            </a:endParaRPr>
          </a:p>
        </p:txBody>
      </p:sp>
      <p:sp>
        <p:nvSpPr>
          <p:cNvPr id="13" name="TextBox 12">
            <a:extLst>
              <a:ext uri="{FF2B5EF4-FFF2-40B4-BE49-F238E27FC236}">
                <a16:creationId xmlns:a16="http://schemas.microsoft.com/office/drawing/2014/main" id="{A876FDD9-D3C4-D76C-4B75-767C822CC799}"/>
              </a:ext>
            </a:extLst>
          </p:cNvPr>
          <p:cNvSpPr txBox="1"/>
          <p:nvPr/>
        </p:nvSpPr>
        <p:spPr>
          <a:xfrm>
            <a:off x="419642" y="2587780"/>
            <a:ext cx="2340434" cy="2037827"/>
          </a:xfrm>
          <a:prstGeom prst="rect">
            <a:avLst/>
          </a:prstGeom>
          <a:solidFill>
            <a:srgbClr val="EAF4F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t" anchorCtr="0" forceAA="0" compatLnSpc="1">
            <a:prstTxWarp prst="textNoShape">
              <a:avLst/>
            </a:prstTxWarp>
            <a:noAutofit/>
          </a:bodyPr>
          <a:lstStyle/>
          <a:p>
            <a:r>
              <a:rPr lang="en-US" sz="1300" b="1">
                <a:solidFill>
                  <a:srgbClr val="003768"/>
                </a:solidFill>
                <a:latin typeface="Montserrat"/>
                <a:ea typeface="+mn-lt"/>
                <a:cs typeface="+mn-lt"/>
              </a:rPr>
              <a:t>What can it do?</a:t>
            </a:r>
          </a:p>
          <a:p>
            <a:endParaRPr lang="en-US" sz="1300">
              <a:solidFill>
                <a:srgbClr val="003768"/>
              </a:solidFill>
              <a:latin typeface="Montserrat"/>
              <a:ea typeface="+mn-lt"/>
              <a:cs typeface="+mn-lt"/>
            </a:endParaRPr>
          </a:p>
          <a:p>
            <a:r>
              <a:rPr lang="en-US">
                <a:solidFill>
                  <a:srgbClr val="003768"/>
                </a:solidFill>
                <a:latin typeface="Avenir Next LT Pro"/>
                <a:ea typeface="+mn-lt"/>
                <a:cs typeface="+mn-lt"/>
              </a:rPr>
              <a:t>Deliver Medicare enrollment insights by analyzing plan-level data across five states</a:t>
            </a:r>
          </a:p>
        </p:txBody>
      </p:sp>
      <p:pic>
        <p:nvPicPr>
          <p:cNvPr id="14" name="Picture 13">
            <a:extLst>
              <a:ext uri="{FF2B5EF4-FFF2-40B4-BE49-F238E27FC236}">
                <a16:creationId xmlns:a16="http://schemas.microsoft.com/office/drawing/2014/main" id="{5C802BDF-C281-42C5-D85A-E23107F78CE9}"/>
              </a:ext>
            </a:extLst>
          </p:cNvPr>
          <p:cNvPicPr>
            <a:picLocks noChangeAspect="1"/>
          </p:cNvPicPr>
          <p:nvPr/>
        </p:nvPicPr>
        <p:blipFill>
          <a:blip r:embed="rId4"/>
          <a:stretch>
            <a:fillRect/>
          </a:stretch>
        </p:blipFill>
        <p:spPr>
          <a:xfrm>
            <a:off x="5656394" y="775453"/>
            <a:ext cx="1537535" cy="1550296"/>
          </a:xfrm>
          <a:prstGeom prst="roundRect">
            <a:avLst/>
          </a:prstGeom>
        </p:spPr>
      </p:pic>
      <p:sp>
        <p:nvSpPr>
          <p:cNvPr id="18" name="TextBox 17">
            <a:extLst>
              <a:ext uri="{FF2B5EF4-FFF2-40B4-BE49-F238E27FC236}">
                <a16:creationId xmlns:a16="http://schemas.microsoft.com/office/drawing/2014/main" id="{B64DC801-8473-B513-B610-0AF20F77F90C}"/>
              </a:ext>
            </a:extLst>
          </p:cNvPr>
          <p:cNvSpPr txBox="1"/>
          <p:nvPr/>
        </p:nvSpPr>
        <p:spPr>
          <a:xfrm>
            <a:off x="3414762" y="2589146"/>
            <a:ext cx="2339011" cy="2038844"/>
          </a:xfrm>
          <a:prstGeom prst="rect">
            <a:avLst/>
          </a:prstGeom>
          <a:solidFill>
            <a:srgbClr val="EAF4F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t" anchorCtr="0" forceAA="0" compatLnSpc="1">
            <a:prstTxWarp prst="textNoShape">
              <a:avLst/>
            </a:prstTxWarp>
            <a:noAutofit/>
          </a:bodyPr>
          <a:lstStyle/>
          <a:p>
            <a:r>
              <a:rPr lang="en-US" sz="1300" b="1">
                <a:solidFill>
                  <a:srgbClr val="003768"/>
                </a:solidFill>
                <a:latin typeface="Montserrat"/>
                <a:ea typeface="+mn-lt"/>
                <a:cs typeface="+mn-lt"/>
              </a:rPr>
              <a:t>Data Foundation</a:t>
            </a:r>
          </a:p>
          <a:p>
            <a:endParaRPr lang="en-US" sz="1300" b="1">
              <a:solidFill>
                <a:srgbClr val="003768"/>
              </a:solidFill>
              <a:latin typeface="Montserrat"/>
              <a:ea typeface="+mn-lt"/>
              <a:cs typeface="+mn-lt"/>
            </a:endParaRPr>
          </a:p>
          <a:p>
            <a:r>
              <a:rPr lang="en-US">
                <a:solidFill>
                  <a:srgbClr val="003768"/>
                </a:solidFill>
                <a:latin typeface="Avenir Next LT Pro"/>
                <a:ea typeface="+mn-lt"/>
                <a:cs typeface="+mn-lt"/>
              </a:rPr>
              <a:t>Draws from CMS Enrollment Files by state, which include plan-level and county- level enrollment data</a:t>
            </a:r>
          </a:p>
        </p:txBody>
      </p:sp>
      <p:sp>
        <p:nvSpPr>
          <p:cNvPr id="20" name="TextBox 19">
            <a:extLst>
              <a:ext uri="{FF2B5EF4-FFF2-40B4-BE49-F238E27FC236}">
                <a16:creationId xmlns:a16="http://schemas.microsoft.com/office/drawing/2014/main" id="{6C9404BC-A441-5AE2-BB9B-85F73FB33D5D}"/>
              </a:ext>
            </a:extLst>
          </p:cNvPr>
          <p:cNvSpPr txBox="1"/>
          <p:nvPr/>
        </p:nvSpPr>
        <p:spPr>
          <a:xfrm>
            <a:off x="400145" y="1231797"/>
            <a:ext cx="49514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D1D1D"/>
                </a:solidFill>
                <a:latin typeface="Avenir Next LT Pro"/>
              </a:rPr>
              <a:t>A custom-built GPT designed to uncover actionable insights using Artificial Intelligence </a:t>
            </a:r>
          </a:p>
          <a:p>
            <a:pPr marL="171450" indent="-171450">
              <a:buChar char="•"/>
            </a:pPr>
            <a:r>
              <a:rPr lang="en-US" sz="1200">
                <a:solidFill>
                  <a:srgbClr val="1D1D1D"/>
                </a:solidFill>
                <a:latin typeface="Avenir Next LT Pro"/>
              </a:rPr>
              <a:t>Built to analyze Medicare enrollment patterns across five strategic states: TX, IL, OK, NM, MT</a:t>
            </a:r>
          </a:p>
          <a:p>
            <a:pPr marL="171450" indent="-171450">
              <a:buChar char="•"/>
            </a:pPr>
            <a:r>
              <a:rPr lang="en-US" sz="1200">
                <a:solidFill>
                  <a:srgbClr val="1D1D1D"/>
                </a:solidFill>
                <a:latin typeface="Avenir Next LT Pro"/>
              </a:rPr>
              <a:t>Automates repetitive analysis, highlights anomalies, and uncovers market trends faster than manual review</a:t>
            </a:r>
          </a:p>
        </p:txBody>
      </p:sp>
      <p:sp>
        <p:nvSpPr>
          <p:cNvPr id="23" name="TextBox 22">
            <a:extLst>
              <a:ext uri="{FF2B5EF4-FFF2-40B4-BE49-F238E27FC236}">
                <a16:creationId xmlns:a16="http://schemas.microsoft.com/office/drawing/2014/main" id="{0E0C720B-A042-0B01-AFF2-E126A1D99980}"/>
              </a:ext>
            </a:extLst>
          </p:cNvPr>
          <p:cNvSpPr txBox="1"/>
          <p:nvPr/>
        </p:nvSpPr>
        <p:spPr>
          <a:xfrm>
            <a:off x="6427043" y="2570624"/>
            <a:ext cx="2347280" cy="2040570"/>
          </a:xfrm>
          <a:prstGeom prst="rect">
            <a:avLst/>
          </a:prstGeom>
          <a:solidFill>
            <a:srgbClr val="EAF4FD"/>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228600" bIns="228600" numCol="1" spcCol="0" rtlCol="0" fromWordArt="0" anchor="t" anchorCtr="0" forceAA="0" compatLnSpc="1">
            <a:prstTxWarp prst="textNoShape">
              <a:avLst/>
            </a:prstTxWarp>
            <a:noAutofit/>
          </a:bodyPr>
          <a:lstStyle/>
          <a:p>
            <a:r>
              <a:rPr lang="en-US" sz="1300" b="1">
                <a:solidFill>
                  <a:srgbClr val="003768"/>
                </a:solidFill>
                <a:latin typeface="Montserrat"/>
                <a:ea typeface="+mn-lt"/>
                <a:cs typeface="+mn-lt"/>
              </a:rPr>
              <a:t>Limitations</a:t>
            </a:r>
          </a:p>
          <a:p>
            <a:endParaRPr lang="en-US" sz="1300" b="1">
              <a:solidFill>
                <a:srgbClr val="003768"/>
              </a:solidFill>
              <a:latin typeface="Montserrat"/>
              <a:ea typeface="+mn-lt"/>
              <a:cs typeface="+mn-lt"/>
            </a:endParaRPr>
          </a:p>
          <a:p>
            <a:r>
              <a:rPr lang="en-US">
                <a:solidFill>
                  <a:srgbClr val="003768"/>
                </a:solidFill>
                <a:latin typeface="Avenir Next LT Pro"/>
                <a:ea typeface="+mn-lt"/>
                <a:cs typeface="+mn-lt"/>
              </a:rPr>
              <a:t>Insights depend on the quality and completeness of the underlying data and need human review</a:t>
            </a:r>
          </a:p>
        </p:txBody>
      </p:sp>
      <p:grpSp>
        <p:nvGrpSpPr>
          <p:cNvPr id="9" name="Group 8">
            <a:extLst>
              <a:ext uri="{FF2B5EF4-FFF2-40B4-BE49-F238E27FC236}">
                <a16:creationId xmlns:a16="http://schemas.microsoft.com/office/drawing/2014/main" id="{CC863B78-5429-537F-1784-520DC6BFFFA1}"/>
              </a:ext>
            </a:extLst>
          </p:cNvPr>
          <p:cNvGrpSpPr/>
          <p:nvPr/>
        </p:nvGrpSpPr>
        <p:grpSpPr>
          <a:xfrm>
            <a:off x="0" y="4800600"/>
            <a:ext cx="9144000" cy="348981"/>
            <a:chOff x="0" y="4800600"/>
            <a:chExt cx="9144000" cy="348981"/>
          </a:xfrm>
        </p:grpSpPr>
        <p:sp>
          <p:nvSpPr>
            <p:cNvPr id="5" name="Rectangle 4">
              <a:extLst>
                <a:ext uri="{FF2B5EF4-FFF2-40B4-BE49-F238E27FC236}">
                  <a16:creationId xmlns:a16="http://schemas.microsoft.com/office/drawing/2014/main" id="{8FD4E803-117B-38BA-DB40-A82DC31807AE}"/>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Louisiana State University, PNG, Symbol, History, Meaning">
              <a:extLst>
                <a:ext uri="{FF2B5EF4-FFF2-40B4-BE49-F238E27FC236}">
                  <a16:creationId xmlns:a16="http://schemas.microsoft.com/office/drawing/2014/main" id="{0B120F6D-23A4-083B-73E6-C50348228CD9}"/>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1BD9372-6106-1241-863E-BAABD8C4BCA1}"/>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27</a:t>
              </a:r>
              <a:endParaRPr lang="en-US" sz="1100">
                <a:solidFill>
                  <a:schemeClr val="bg1"/>
                </a:solidFill>
                <a:latin typeface="Avenir Next LT Pro" panose="020B0504020202020204" pitchFamily="34" charset="0"/>
              </a:endParaRPr>
            </a:p>
          </p:txBody>
        </p:sp>
      </p:grpSp>
      <p:pic>
        <p:nvPicPr>
          <p:cNvPr id="3" name="Picture 2" descr="Download Clear OpenAI ChatGPT Logo - Different ChatGPT Dimensions With  Variations - Chat GPT AI Hub">
            <a:extLst>
              <a:ext uri="{FF2B5EF4-FFF2-40B4-BE49-F238E27FC236}">
                <a16:creationId xmlns:a16="http://schemas.microsoft.com/office/drawing/2014/main" id="{FAC81064-E310-0495-5D66-C3B508B82351}"/>
              </a:ext>
            </a:extLst>
          </p:cNvPr>
          <p:cNvPicPr>
            <a:picLocks noChangeAspect="1"/>
          </p:cNvPicPr>
          <p:nvPr/>
        </p:nvPicPr>
        <p:blipFill>
          <a:blip r:embed="rId6"/>
          <a:stretch>
            <a:fillRect/>
          </a:stretch>
        </p:blipFill>
        <p:spPr>
          <a:xfrm>
            <a:off x="7236619" y="771525"/>
            <a:ext cx="1528763" cy="1528763"/>
          </a:xfrm>
          <a:prstGeom prst="rect">
            <a:avLst/>
          </a:prstGeom>
        </p:spPr>
      </p:pic>
    </p:spTree>
    <p:extLst>
      <p:ext uri="{BB962C8B-B14F-4D97-AF65-F5344CB8AC3E}">
        <p14:creationId xmlns:p14="http://schemas.microsoft.com/office/powerpoint/2010/main" val="311690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3FD07F0-03B1-270D-A395-AC4F9A9CAD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20E575E-FA84-D3D9-3A73-4F795A58B57A}"/>
              </a:ext>
            </a:extLst>
          </p:cNvPr>
          <p:cNvGrpSpPr/>
          <p:nvPr/>
        </p:nvGrpSpPr>
        <p:grpSpPr>
          <a:xfrm>
            <a:off x="0" y="4800600"/>
            <a:ext cx="9144000" cy="348981"/>
            <a:chOff x="0" y="4800600"/>
            <a:chExt cx="9144000" cy="348981"/>
          </a:xfrm>
        </p:grpSpPr>
        <p:sp>
          <p:nvSpPr>
            <p:cNvPr id="5" name="Rectangle 4">
              <a:extLst>
                <a:ext uri="{FF2B5EF4-FFF2-40B4-BE49-F238E27FC236}">
                  <a16:creationId xmlns:a16="http://schemas.microsoft.com/office/drawing/2014/main" id="{0CE95FAB-A9FB-396C-5727-F659E1377DA1}"/>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Louisiana State University, PNG, Symbol, History, Meaning">
              <a:extLst>
                <a:ext uri="{FF2B5EF4-FFF2-40B4-BE49-F238E27FC236}">
                  <a16:creationId xmlns:a16="http://schemas.microsoft.com/office/drawing/2014/main" id="{C7B0E1F6-DFFF-FE4F-E4FA-B49F8BA6473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E7AE93C-99AA-6947-0A3F-3126300D1E6D}"/>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28</a:t>
              </a:r>
              <a:endParaRPr lang="en-US" sz="1100">
                <a:solidFill>
                  <a:schemeClr val="bg1"/>
                </a:solidFill>
                <a:latin typeface="Avenir Next LT Pro" panose="020B0504020202020204" pitchFamily="34" charset="0"/>
              </a:endParaRPr>
            </a:p>
          </p:txBody>
        </p:sp>
      </p:grpSp>
      <p:sp>
        <p:nvSpPr>
          <p:cNvPr id="9" name="Rectangle 8">
            <a:extLst>
              <a:ext uri="{FF2B5EF4-FFF2-40B4-BE49-F238E27FC236}">
                <a16:creationId xmlns:a16="http://schemas.microsoft.com/office/drawing/2014/main" id="{8FEAC4DD-D7EB-9684-4711-5E316A0FBF71}"/>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62ABB61-46E6-32DF-3B31-C43FCC2F81D5}"/>
              </a:ext>
            </a:extLst>
          </p:cNvPr>
          <p:cNvSpPr txBox="1">
            <a:spLocks/>
          </p:cNvSpPr>
          <p:nvPr/>
        </p:nvSpPr>
        <p:spPr>
          <a:xfrm>
            <a:off x="15766" y="39791"/>
            <a:ext cx="9144000" cy="56542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a:solidFill>
                  <a:schemeClr val="accent1"/>
                </a:solidFill>
                <a:latin typeface="Montserrat"/>
              </a:rPr>
              <a:t>AI Takeaways</a:t>
            </a:r>
            <a:endParaRPr lang="en-US">
              <a:solidFill>
                <a:schemeClr val="accent1"/>
              </a:solidFill>
            </a:endParaRPr>
          </a:p>
        </p:txBody>
      </p:sp>
      <p:sp>
        <p:nvSpPr>
          <p:cNvPr id="15" name="Rectangle 23">
            <a:extLst>
              <a:ext uri="{FF2B5EF4-FFF2-40B4-BE49-F238E27FC236}">
                <a16:creationId xmlns:a16="http://schemas.microsoft.com/office/drawing/2014/main" id="{44966D7C-0655-2DCF-BC38-7B11852E573D}"/>
              </a:ext>
            </a:extLst>
          </p:cNvPr>
          <p:cNvSpPr/>
          <p:nvPr/>
        </p:nvSpPr>
        <p:spPr>
          <a:xfrm>
            <a:off x="289560" y="1815703"/>
            <a:ext cx="8564403" cy="1206341"/>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200" b="1">
                <a:solidFill>
                  <a:srgbClr val="1D1D1D"/>
                </a:solidFill>
                <a:latin typeface="Montserrat"/>
                <a:cs typeface="Arial"/>
              </a:rPr>
              <a:t>Strengths:</a:t>
            </a:r>
            <a:endParaRPr lang="en-US" b="1">
              <a:solidFill>
                <a:srgbClr val="1D1D1D"/>
              </a:solidFill>
              <a:latin typeface="Montserrat"/>
              <a:cs typeface="Arial"/>
            </a:endParaRPr>
          </a:p>
          <a:p>
            <a:pPr marL="838200" lvl="1" indent="-228600">
              <a:buChar char="•"/>
            </a:pPr>
            <a:r>
              <a:rPr lang="en-US" sz="1200">
                <a:solidFill>
                  <a:srgbClr val="1D1D1D"/>
                </a:solidFill>
                <a:latin typeface="Avenir Next LT Pro"/>
                <a:cs typeface="Arial"/>
              </a:rPr>
              <a:t>Great for slide outlines, ideas, design, and overall presentation. </a:t>
            </a:r>
            <a:r>
              <a:rPr lang="en-US" sz="1200" b="1">
                <a:solidFill>
                  <a:srgbClr val="1D1D1D"/>
                </a:solidFill>
                <a:latin typeface="Avenir Next LT Pro"/>
                <a:cs typeface="Arial"/>
              </a:rPr>
              <a:t>Prompt the AI for feedback to improve</a:t>
            </a:r>
            <a:r>
              <a:rPr lang="en-US" sz="1200">
                <a:solidFill>
                  <a:srgbClr val="1D1D1D"/>
                </a:solidFill>
                <a:latin typeface="Avenir Next LT Pro"/>
                <a:cs typeface="Arial"/>
              </a:rPr>
              <a:t>.</a:t>
            </a:r>
          </a:p>
          <a:p>
            <a:pPr marL="838200" lvl="1" indent="-228600">
              <a:buChar char="•"/>
            </a:pPr>
            <a:r>
              <a:rPr lang="en-US" sz="1200">
                <a:solidFill>
                  <a:srgbClr val="1D1D1D"/>
                </a:solidFill>
                <a:latin typeface="Avenir Next LT Pro"/>
                <a:cs typeface="Arial"/>
              </a:rPr>
              <a:t>Can be used as an aid for data insights based on visualizations or review of data analysis.</a:t>
            </a:r>
          </a:p>
          <a:p>
            <a:pPr marL="838200" lvl="1" indent="-228600">
              <a:buChar char="•"/>
            </a:pPr>
            <a:r>
              <a:rPr lang="en-US" sz="1200">
                <a:solidFill>
                  <a:srgbClr val="1D1D1D"/>
                </a:solidFill>
                <a:latin typeface="Avenir Next LT Pro"/>
                <a:cs typeface="Arial"/>
              </a:rPr>
              <a:t>Strong at </a:t>
            </a:r>
            <a:r>
              <a:rPr lang="en-US" sz="1200" b="1">
                <a:solidFill>
                  <a:srgbClr val="1D1D1D"/>
                </a:solidFill>
                <a:latin typeface="Avenir Next LT Pro"/>
                <a:cs typeface="Arial"/>
              </a:rPr>
              <a:t>developing open-source coding in multiple</a:t>
            </a:r>
            <a:r>
              <a:rPr lang="en-US" sz="1200">
                <a:solidFill>
                  <a:srgbClr val="1D1D1D"/>
                </a:solidFill>
                <a:latin typeface="Avenir Next LT Pro"/>
                <a:cs typeface="Arial"/>
              </a:rPr>
              <a:t> languages by aiding as a coding partner. </a:t>
            </a:r>
          </a:p>
          <a:p>
            <a:pPr marL="838200" lvl="1" indent="-228600">
              <a:buChar char="•"/>
            </a:pPr>
            <a:r>
              <a:rPr lang="en-US" sz="1200">
                <a:solidFill>
                  <a:srgbClr val="1D1D1D"/>
                </a:solidFill>
                <a:latin typeface="Avenir Next LT Pro"/>
                <a:cs typeface="Arial"/>
              </a:rPr>
              <a:t>Condenses large amounts of text to make it more concise and readable for slides.</a:t>
            </a:r>
            <a:endParaRPr lang="en-US">
              <a:solidFill>
                <a:srgbClr val="1D1D1D"/>
              </a:solidFill>
              <a:cs typeface="Arial"/>
            </a:endParaRPr>
          </a:p>
        </p:txBody>
      </p:sp>
      <p:sp>
        <p:nvSpPr>
          <p:cNvPr id="17" name="Rectangle 23">
            <a:extLst>
              <a:ext uri="{FF2B5EF4-FFF2-40B4-BE49-F238E27FC236}">
                <a16:creationId xmlns:a16="http://schemas.microsoft.com/office/drawing/2014/main" id="{9C996762-45B5-83A4-9DEB-DB567C494787}"/>
              </a:ext>
            </a:extLst>
          </p:cNvPr>
          <p:cNvSpPr/>
          <p:nvPr/>
        </p:nvSpPr>
        <p:spPr>
          <a:xfrm>
            <a:off x="289559" y="3160036"/>
            <a:ext cx="8564403" cy="1213485"/>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200" b="1">
                <a:solidFill>
                  <a:srgbClr val="1D1D1D"/>
                </a:solidFill>
                <a:latin typeface="Montserrat"/>
                <a:cs typeface="Arial"/>
              </a:rPr>
              <a:t>Weaknesses:</a:t>
            </a:r>
          </a:p>
          <a:p>
            <a:pPr marL="838200" lvl="1" indent="-228600">
              <a:buChar char="•"/>
            </a:pPr>
            <a:r>
              <a:rPr lang="en-US" sz="1200">
                <a:solidFill>
                  <a:srgbClr val="1D1D1D"/>
                </a:solidFill>
                <a:latin typeface="Avenir Next LT Pro"/>
                <a:cs typeface="Arial"/>
              </a:rPr>
              <a:t>Not good at </a:t>
            </a:r>
            <a:r>
              <a:rPr lang="en-US" sz="1200" b="1">
                <a:solidFill>
                  <a:srgbClr val="1D1D1D"/>
                </a:solidFill>
                <a:latin typeface="Avenir Next LT Pro"/>
                <a:cs typeface="Arial"/>
              </a:rPr>
              <a:t>handling large datasets</a:t>
            </a:r>
            <a:r>
              <a:rPr lang="en-US" sz="1200">
                <a:solidFill>
                  <a:srgbClr val="1D1D1D"/>
                </a:solidFill>
                <a:latin typeface="Avenir Next LT Pro"/>
                <a:cs typeface="Arial"/>
              </a:rPr>
              <a:t> with millions of records. It chunks and samples data for analysis.</a:t>
            </a:r>
          </a:p>
          <a:p>
            <a:pPr marL="838200" lvl="1" indent="-228600">
              <a:buChar char="•"/>
            </a:pPr>
            <a:r>
              <a:rPr lang="en-US" sz="1200">
                <a:solidFill>
                  <a:srgbClr val="1D1D1D"/>
                </a:solidFill>
                <a:latin typeface="Avenir Next LT Pro"/>
                <a:cs typeface="Arial"/>
              </a:rPr>
              <a:t>Struggles with </a:t>
            </a:r>
            <a:r>
              <a:rPr lang="en-US" sz="1200" b="1">
                <a:solidFill>
                  <a:srgbClr val="1D1D1D"/>
                </a:solidFill>
                <a:latin typeface="Avenir Next LT Pro"/>
                <a:cs typeface="Arial"/>
              </a:rPr>
              <a:t>text &amp; spelling</a:t>
            </a:r>
            <a:r>
              <a:rPr lang="en-US" sz="1200">
                <a:solidFill>
                  <a:srgbClr val="1D1D1D"/>
                </a:solidFill>
                <a:latin typeface="Avenir Next LT Pro"/>
                <a:cs typeface="Arial"/>
              </a:rPr>
              <a:t>. When graphics with text are generated, will most likely have </a:t>
            </a:r>
            <a:r>
              <a:rPr lang="en-US" sz="1200" b="1">
                <a:solidFill>
                  <a:srgbClr val="1D1D1D"/>
                </a:solidFill>
                <a:latin typeface="Avenir Next LT Pro"/>
                <a:cs typeface="Arial"/>
              </a:rPr>
              <a:t>misspellings</a:t>
            </a:r>
            <a:r>
              <a:rPr lang="en-US" sz="1200">
                <a:solidFill>
                  <a:srgbClr val="1D1D1D"/>
                </a:solidFill>
                <a:latin typeface="Avenir Next LT Pro"/>
                <a:cs typeface="Arial"/>
              </a:rPr>
              <a:t>.</a:t>
            </a:r>
          </a:p>
          <a:p>
            <a:pPr marL="838200" lvl="1" indent="-228600">
              <a:buChar char="•"/>
            </a:pPr>
            <a:r>
              <a:rPr lang="en-US" sz="1200">
                <a:solidFill>
                  <a:srgbClr val="1D1D1D"/>
                </a:solidFill>
                <a:latin typeface="Avenir Next LT Pro"/>
                <a:cs typeface="Arial"/>
              </a:rPr>
              <a:t>Having to continually correct and redirect the output by defining what columns or fields mean for the AI.</a:t>
            </a:r>
          </a:p>
          <a:p>
            <a:pPr marL="838200" lvl="1" indent="-228600">
              <a:buChar char="•"/>
            </a:pPr>
            <a:r>
              <a:rPr lang="en-US" sz="1200">
                <a:solidFill>
                  <a:srgbClr val="1D1D1D"/>
                </a:solidFill>
                <a:latin typeface="Avenir Next LT Pro"/>
                <a:cs typeface="Arial"/>
              </a:rPr>
              <a:t>Often </a:t>
            </a:r>
            <a:r>
              <a:rPr lang="en-US" sz="1200" b="1">
                <a:solidFill>
                  <a:srgbClr val="1D1D1D"/>
                </a:solidFill>
                <a:latin typeface="Avenir Next LT Pro"/>
                <a:cs typeface="Arial"/>
              </a:rPr>
              <a:t>hallucinates sources or findings</a:t>
            </a:r>
            <a:r>
              <a:rPr lang="en-US" sz="1200">
                <a:solidFill>
                  <a:srgbClr val="1D1D1D"/>
                </a:solidFill>
                <a:latin typeface="Avenir Next LT Pro"/>
                <a:cs typeface="Arial"/>
              </a:rPr>
              <a:t>. Use prompt engineering to report based solely on valid sources.</a:t>
            </a:r>
          </a:p>
          <a:p>
            <a:pPr marL="838200" lvl="1" indent="-228600">
              <a:buChar char="•"/>
            </a:pPr>
            <a:r>
              <a:rPr lang="en-US" sz="1200" b="1">
                <a:solidFill>
                  <a:srgbClr val="1D1D1D"/>
                </a:solidFill>
                <a:latin typeface="Avenir Next LT Pro"/>
                <a:cs typeface="Arial"/>
              </a:rPr>
              <a:t>Idea overload</a:t>
            </a:r>
            <a:r>
              <a:rPr lang="en-US" sz="1200">
                <a:solidFill>
                  <a:srgbClr val="1D1D1D"/>
                </a:solidFill>
                <a:latin typeface="Avenir Next LT Pro"/>
                <a:cs typeface="Arial"/>
              </a:rPr>
              <a:t> that results in leading you down a </a:t>
            </a:r>
            <a:r>
              <a:rPr lang="en-US" sz="1200" b="1">
                <a:solidFill>
                  <a:srgbClr val="1D1D1D"/>
                </a:solidFill>
                <a:latin typeface="Avenir Next LT Pro"/>
                <a:cs typeface="Arial"/>
              </a:rPr>
              <a:t>rabbit hole</a:t>
            </a:r>
            <a:r>
              <a:rPr lang="en-US" sz="1200">
                <a:solidFill>
                  <a:srgbClr val="1D1D1D"/>
                </a:solidFill>
                <a:latin typeface="Avenir Next LT Pro"/>
                <a:cs typeface="Arial"/>
              </a:rPr>
              <a:t> very fast. </a:t>
            </a:r>
            <a:r>
              <a:rPr lang="en-US" sz="1200" b="1">
                <a:solidFill>
                  <a:srgbClr val="1D1D1D"/>
                </a:solidFill>
                <a:latin typeface="Avenir Next LT Pro"/>
                <a:cs typeface="Arial"/>
              </a:rPr>
              <a:t>Be the human factor!</a:t>
            </a:r>
            <a:endParaRPr lang="en-US" b="1">
              <a:solidFill>
                <a:srgbClr val="1D1D1D"/>
              </a:solidFill>
              <a:latin typeface="Arial"/>
              <a:cs typeface="Arial"/>
            </a:endParaRPr>
          </a:p>
        </p:txBody>
      </p:sp>
      <p:sp>
        <p:nvSpPr>
          <p:cNvPr id="19" name="Rectangle 23">
            <a:extLst>
              <a:ext uri="{FF2B5EF4-FFF2-40B4-BE49-F238E27FC236}">
                <a16:creationId xmlns:a16="http://schemas.microsoft.com/office/drawing/2014/main" id="{621D52AA-5F76-703B-4F77-03934C96D057}"/>
              </a:ext>
            </a:extLst>
          </p:cNvPr>
          <p:cNvSpPr/>
          <p:nvPr/>
        </p:nvSpPr>
        <p:spPr>
          <a:xfrm>
            <a:off x="289559" y="772716"/>
            <a:ext cx="8564403" cy="91523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200" b="1">
                <a:solidFill>
                  <a:srgbClr val="1D1D1D"/>
                </a:solidFill>
                <a:latin typeface="Montserrat"/>
                <a:cs typeface="Arial"/>
              </a:rPr>
              <a:t>Keep in Mind:</a:t>
            </a:r>
            <a:endParaRPr lang="en-US" b="1">
              <a:solidFill>
                <a:srgbClr val="1D1D1D"/>
              </a:solidFill>
              <a:latin typeface="Montserrat"/>
              <a:cs typeface="Arial"/>
            </a:endParaRPr>
          </a:p>
          <a:p>
            <a:pPr marL="838200" lvl="1" indent="-228600">
              <a:buChar char="•"/>
            </a:pPr>
            <a:r>
              <a:rPr lang="en-US" sz="1200" b="1">
                <a:solidFill>
                  <a:srgbClr val="1D1D1D"/>
                </a:solidFill>
                <a:latin typeface="Avenir Next LT Pro"/>
                <a:cs typeface="Arial"/>
              </a:rPr>
              <a:t>Garbage in, garbage out</a:t>
            </a:r>
            <a:r>
              <a:rPr lang="en-US" sz="1200">
                <a:solidFill>
                  <a:srgbClr val="1D1D1D"/>
                </a:solidFill>
                <a:latin typeface="Avenir Next LT Pro"/>
                <a:cs typeface="Arial"/>
              </a:rPr>
              <a:t>. AI will not transform bad data into good. Validate datasets before and after AI.</a:t>
            </a:r>
          </a:p>
          <a:p>
            <a:pPr marL="838200" lvl="1" indent="-228600">
              <a:buChar char="•"/>
            </a:pPr>
            <a:r>
              <a:rPr lang="en-US" sz="1200" b="1">
                <a:solidFill>
                  <a:srgbClr val="1D1D1D"/>
                </a:solidFill>
                <a:latin typeface="Avenir Next LT Pro"/>
                <a:cs typeface="Arial"/>
              </a:rPr>
              <a:t>Humans in the Loop</a:t>
            </a:r>
            <a:r>
              <a:rPr lang="en-US" sz="1200">
                <a:solidFill>
                  <a:srgbClr val="1D1D1D"/>
                </a:solidFill>
                <a:latin typeface="Avenir Next LT Pro"/>
                <a:cs typeface="Arial"/>
              </a:rPr>
              <a:t> should always be included. </a:t>
            </a:r>
            <a:r>
              <a:rPr lang="en-US" sz="1200" b="1">
                <a:solidFill>
                  <a:srgbClr val="1D1D1D"/>
                </a:solidFill>
                <a:latin typeface="Avenir Next LT Pro"/>
                <a:cs typeface="Arial"/>
              </a:rPr>
              <a:t>Verify and validate</a:t>
            </a:r>
            <a:r>
              <a:rPr lang="en-US" sz="1200">
                <a:solidFill>
                  <a:srgbClr val="1D1D1D"/>
                </a:solidFill>
                <a:latin typeface="Avenir Next LT Pro"/>
                <a:cs typeface="Arial"/>
              </a:rPr>
              <a:t> all AI generated files and insights.</a:t>
            </a:r>
          </a:p>
          <a:p>
            <a:pPr marL="838200" lvl="1" indent="-228600">
              <a:buFont typeface="Arial,Sans-Serif"/>
              <a:buChar char="•"/>
            </a:pPr>
            <a:r>
              <a:rPr lang="en-US" sz="1200">
                <a:solidFill>
                  <a:srgbClr val="1D1D1D"/>
                </a:solidFill>
                <a:latin typeface="Avenir Next LT Pro"/>
                <a:cs typeface="Arial"/>
              </a:rPr>
              <a:t>Be </a:t>
            </a:r>
            <a:r>
              <a:rPr lang="en-US" sz="1200" b="1">
                <a:solidFill>
                  <a:srgbClr val="1D1D1D"/>
                </a:solidFill>
                <a:latin typeface="Avenir Next LT Pro"/>
                <a:cs typeface="Arial"/>
              </a:rPr>
              <a:t>very specific </a:t>
            </a:r>
            <a:r>
              <a:rPr lang="en-US" sz="1200">
                <a:solidFill>
                  <a:srgbClr val="1D1D1D"/>
                </a:solidFill>
                <a:latin typeface="Avenir Next LT Pro"/>
                <a:cs typeface="Arial"/>
              </a:rPr>
              <a:t>with what you are asking AI, e.g., prompt engineering.</a:t>
            </a:r>
          </a:p>
        </p:txBody>
      </p:sp>
    </p:spTree>
    <p:extLst>
      <p:ext uri="{BB962C8B-B14F-4D97-AF65-F5344CB8AC3E}">
        <p14:creationId xmlns:p14="http://schemas.microsoft.com/office/powerpoint/2010/main" val="222268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5D55C843-F1E7-ED6A-1669-A11DD58280F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A952130-315D-2EA9-F8C3-F65BAF4DAED9}"/>
              </a:ext>
            </a:extLst>
          </p:cNvPr>
          <p:cNvSpPr>
            <a:spLocks noGrp="1"/>
          </p:cNvSpPr>
          <p:nvPr>
            <p:ph type="body" idx="1"/>
          </p:nvPr>
        </p:nvSpPr>
        <p:spPr>
          <a:xfrm>
            <a:off x="723805" y="689519"/>
            <a:ext cx="7696389" cy="3764462"/>
          </a:xfrm>
        </p:spPr>
        <p:txBody>
          <a:bodyPr/>
          <a:lstStyle/>
          <a:p>
            <a:pPr marL="152400" indent="0" algn="ctr">
              <a:buNone/>
            </a:pPr>
            <a:r>
              <a:rPr lang="en-US" sz="2800" b="1">
                <a:solidFill>
                  <a:schemeClr val="accent1"/>
                </a:solidFill>
                <a:latin typeface="Montserrat"/>
                <a:cs typeface="Segoe UI"/>
              </a:rPr>
              <a:t>0 individuals not enrolled</a:t>
            </a:r>
          </a:p>
          <a:p>
            <a:pPr marL="152400" indent="0" algn="ctr">
              <a:buNone/>
            </a:pPr>
            <a:r>
              <a:rPr lang="en-US" sz="1800">
                <a:solidFill>
                  <a:schemeClr val="accent1"/>
                </a:solidFill>
                <a:latin typeface="Avenir Next LT Pro"/>
                <a:cs typeface="Segoe UI"/>
              </a:rPr>
              <a:t>but eligible for Medicare and </a:t>
            </a:r>
            <a:r>
              <a:rPr lang="en-US" sz="1800" b="1">
                <a:solidFill>
                  <a:srgbClr val="E5F5FF"/>
                </a:solidFill>
                <a:latin typeface="Avenir Next LT Pro"/>
                <a:cs typeface="Segoe UI"/>
              </a:rPr>
              <a:t>still in need of care</a:t>
            </a:r>
          </a:p>
          <a:p>
            <a:pPr marL="152400" indent="0" algn="ctr">
              <a:buNone/>
            </a:pPr>
            <a:endParaRPr lang="en-US" sz="1800">
              <a:solidFill>
                <a:schemeClr val="accent1"/>
              </a:solidFill>
              <a:latin typeface="Avenir Next LT Pro"/>
              <a:cs typeface="Segoe UI"/>
            </a:endParaRPr>
          </a:p>
          <a:p>
            <a:pPr marL="152400" indent="0" algn="ctr">
              <a:buNone/>
            </a:pPr>
            <a:endParaRPr lang="en-US" sz="1800">
              <a:solidFill>
                <a:schemeClr val="accent1"/>
              </a:solidFill>
              <a:latin typeface="Avenir Next LT Pro"/>
              <a:cs typeface="Segoe UI"/>
            </a:endParaRPr>
          </a:p>
          <a:p>
            <a:pPr marL="152400" indent="0" algn="ctr">
              <a:buNone/>
            </a:pPr>
            <a:r>
              <a:rPr lang="en-US" sz="1800" b="1">
                <a:solidFill>
                  <a:schemeClr val="accent1"/>
                </a:solidFill>
                <a:latin typeface="Avenir Next LT Pro"/>
                <a:cs typeface="Segoe UI"/>
              </a:rPr>
              <a:t>0</a:t>
            </a:r>
            <a:r>
              <a:rPr lang="en-US" sz="1800">
                <a:solidFill>
                  <a:schemeClr val="accent1"/>
                </a:solidFill>
                <a:latin typeface="Avenir Next LT Pro"/>
                <a:cs typeface="Segoe UI"/>
              </a:rPr>
              <a:t> in Texas (0%)</a:t>
            </a:r>
          </a:p>
          <a:p>
            <a:pPr marL="152400" indent="0" algn="ctr">
              <a:buNone/>
            </a:pPr>
            <a:r>
              <a:rPr lang="en-US" sz="1800" b="1">
                <a:solidFill>
                  <a:schemeClr val="accent1"/>
                </a:solidFill>
                <a:latin typeface="Avenir Next LT Pro"/>
                <a:cs typeface="Segoe UI"/>
              </a:rPr>
              <a:t>0</a:t>
            </a:r>
            <a:r>
              <a:rPr lang="en-US" sz="1800">
                <a:solidFill>
                  <a:schemeClr val="accent1"/>
                </a:solidFill>
                <a:latin typeface="Avenir Next LT Pro"/>
                <a:cs typeface="Segoe UI"/>
              </a:rPr>
              <a:t> in Illinois (0%)</a:t>
            </a:r>
          </a:p>
          <a:p>
            <a:pPr marL="152400" indent="0" algn="ctr">
              <a:buNone/>
            </a:pPr>
            <a:r>
              <a:rPr lang="en-US" sz="1800" b="1">
                <a:solidFill>
                  <a:schemeClr val="accent1"/>
                </a:solidFill>
                <a:latin typeface="Avenir Next LT Pro"/>
                <a:cs typeface="Segoe UI"/>
              </a:rPr>
              <a:t>0</a:t>
            </a:r>
            <a:r>
              <a:rPr lang="en-US" sz="1800">
                <a:solidFill>
                  <a:schemeClr val="accent1"/>
                </a:solidFill>
                <a:latin typeface="Avenir Next LT Pro"/>
                <a:cs typeface="Segoe UI"/>
              </a:rPr>
              <a:t> in Oklahoma (0%)</a:t>
            </a:r>
          </a:p>
          <a:p>
            <a:pPr marL="152400" indent="0" algn="ctr">
              <a:buNone/>
            </a:pPr>
            <a:r>
              <a:rPr lang="en-US" sz="1800" b="1">
                <a:solidFill>
                  <a:schemeClr val="accent1"/>
                </a:solidFill>
                <a:latin typeface="Avenir Next LT Pro"/>
                <a:cs typeface="Segoe UI"/>
              </a:rPr>
              <a:t>0</a:t>
            </a:r>
            <a:r>
              <a:rPr lang="en-US" sz="1800">
                <a:solidFill>
                  <a:schemeClr val="accent1"/>
                </a:solidFill>
                <a:latin typeface="Avenir Next LT Pro"/>
                <a:cs typeface="Segoe UI"/>
              </a:rPr>
              <a:t> in New Mexico (0%)</a:t>
            </a:r>
          </a:p>
          <a:p>
            <a:pPr marL="152400" indent="0" algn="ctr">
              <a:buNone/>
            </a:pPr>
            <a:r>
              <a:rPr lang="en-US" sz="1800">
                <a:solidFill>
                  <a:schemeClr val="accent1"/>
                </a:solidFill>
                <a:latin typeface="Avenir Next LT Pro"/>
                <a:cs typeface="Segoe UI"/>
              </a:rPr>
              <a:t>and </a:t>
            </a:r>
            <a:r>
              <a:rPr lang="en-US" sz="1800" b="1">
                <a:solidFill>
                  <a:schemeClr val="accent1"/>
                </a:solidFill>
                <a:latin typeface="Avenir Next LT Pro"/>
                <a:cs typeface="Segoe UI"/>
              </a:rPr>
              <a:t>0</a:t>
            </a:r>
            <a:r>
              <a:rPr lang="en-US" sz="1800">
                <a:solidFill>
                  <a:schemeClr val="accent1"/>
                </a:solidFill>
                <a:latin typeface="Avenir Next LT Pro"/>
                <a:cs typeface="Segoe UI"/>
              </a:rPr>
              <a:t> in Montana (0%)</a:t>
            </a:r>
          </a:p>
          <a:p>
            <a:pPr marL="152400" indent="0" algn="ctr">
              <a:buNone/>
            </a:pPr>
            <a:endParaRPr lang="en-US" sz="1800">
              <a:solidFill>
                <a:schemeClr val="accent1"/>
              </a:solidFill>
              <a:latin typeface="Avenir Next LT Pro"/>
              <a:cs typeface="Segoe UI"/>
            </a:endParaRPr>
          </a:p>
          <a:p>
            <a:pPr marL="152400" indent="0" algn="ctr">
              <a:buNone/>
            </a:pPr>
            <a:endParaRPr lang="en-US">
              <a:solidFill>
                <a:schemeClr val="accent1"/>
              </a:solidFill>
              <a:latin typeface="Avenir Next LT Pro"/>
              <a:cs typeface="Segoe UI"/>
            </a:endParaRPr>
          </a:p>
          <a:p>
            <a:pPr marL="152400" indent="0" algn="ctr">
              <a:buNone/>
            </a:pPr>
            <a:endParaRPr lang="en-US">
              <a:solidFill>
                <a:srgbClr val="FFFFFF"/>
              </a:solidFill>
              <a:latin typeface="Avenir Next LT Pro"/>
              <a:cs typeface="Segoe UI"/>
            </a:endParaRPr>
          </a:p>
          <a:p>
            <a:pPr marL="152400" indent="0" algn="ctr">
              <a:buNone/>
            </a:pPr>
            <a:r>
              <a:rPr lang="en-US" sz="1800" b="1">
                <a:solidFill>
                  <a:srgbClr val="E5F5FF"/>
                </a:solidFill>
                <a:latin typeface="Avenir Next LT Pro"/>
                <a:cs typeface="Segoe UI"/>
              </a:rPr>
              <a:t>An opportunity met with responsibility.</a:t>
            </a:r>
            <a:endParaRPr lang="en-US" b="1">
              <a:solidFill>
                <a:srgbClr val="E5F5FF"/>
              </a:solidFill>
              <a:latin typeface="Avenir Next LT Pro"/>
              <a:cs typeface="Segoe UI"/>
            </a:endParaRPr>
          </a:p>
        </p:txBody>
      </p:sp>
      <p:grpSp>
        <p:nvGrpSpPr>
          <p:cNvPr id="11" name="Group 10">
            <a:extLst>
              <a:ext uri="{FF2B5EF4-FFF2-40B4-BE49-F238E27FC236}">
                <a16:creationId xmlns:a16="http://schemas.microsoft.com/office/drawing/2014/main" id="{3D98471A-2313-00D3-8ABD-9D90A9ABDDDA}"/>
              </a:ext>
            </a:extLst>
          </p:cNvPr>
          <p:cNvGrpSpPr/>
          <p:nvPr/>
        </p:nvGrpSpPr>
        <p:grpSpPr>
          <a:xfrm>
            <a:off x="0" y="4800600"/>
            <a:ext cx="9144000" cy="348981"/>
            <a:chOff x="0" y="4800600"/>
            <a:chExt cx="9144000" cy="348981"/>
          </a:xfrm>
        </p:grpSpPr>
        <p:sp>
          <p:nvSpPr>
            <p:cNvPr id="12" name="Rectangle 11">
              <a:extLst>
                <a:ext uri="{FF2B5EF4-FFF2-40B4-BE49-F238E27FC236}">
                  <a16:creationId xmlns:a16="http://schemas.microsoft.com/office/drawing/2014/main" id="{20F44447-5EB0-0C9E-9F28-1D88A3FB4EA5}"/>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Louisiana State University, PNG, Symbol, History, Meaning">
              <a:extLst>
                <a:ext uri="{FF2B5EF4-FFF2-40B4-BE49-F238E27FC236}">
                  <a16:creationId xmlns:a16="http://schemas.microsoft.com/office/drawing/2014/main" id="{4AFD4318-DF88-40D1-FC7C-0AAD3CB2E942}"/>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5A4BBC57-2074-684C-762C-7D7B8ABE4F73}"/>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7</a:t>
              </a:r>
              <a:endParaRPr lang="en-US" sz="1100">
                <a:solidFill>
                  <a:schemeClr val="bg1"/>
                </a:solidFill>
                <a:latin typeface="Avenir Next LT Pro" panose="020B0504020202020204" pitchFamily="34" charset="0"/>
              </a:endParaRPr>
            </a:p>
          </p:txBody>
        </p:sp>
      </p:grpSp>
    </p:spTree>
    <p:extLst>
      <p:ext uri="{BB962C8B-B14F-4D97-AF65-F5344CB8AC3E}">
        <p14:creationId xmlns:p14="http://schemas.microsoft.com/office/powerpoint/2010/main" val="362979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a:extLst>
            <a:ext uri="{FF2B5EF4-FFF2-40B4-BE49-F238E27FC236}">
              <a16:creationId xmlns:a16="http://schemas.microsoft.com/office/drawing/2014/main" id="{18849B9C-69EC-A647-C10D-575222AA4B2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E9FE6C4-CEA0-23F0-A514-3E1DFF5C6FBC}"/>
              </a:ext>
            </a:extLst>
          </p:cNvPr>
          <p:cNvGrpSpPr/>
          <p:nvPr/>
        </p:nvGrpSpPr>
        <p:grpSpPr>
          <a:xfrm>
            <a:off x="0" y="4800600"/>
            <a:ext cx="9144000" cy="348981"/>
            <a:chOff x="0" y="4800600"/>
            <a:chExt cx="9144000" cy="348981"/>
          </a:xfrm>
        </p:grpSpPr>
        <p:sp>
          <p:nvSpPr>
            <p:cNvPr id="5" name="Rectangle 4">
              <a:extLst>
                <a:ext uri="{FF2B5EF4-FFF2-40B4-BE49-F238E27FC236}">
                  <a16:creationId xmlns:a16="http://schemas.microsoft.com/office/drawing/2014/main" id="{129EFDA0-2959-A5F4-5918-3C76642F9057}"/>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Louisiana State University, PNG, Symbol, History, Meaning">
              <a:extLst>
                <a:ext uri="{FF2B5EF4-FFF2-40B4-BE49-F238E27FC236}">
                  <a16:creationId xmlns:a16="http://schemas.microsoft.com/office/drawing/2014/main" id="{4C8F9EA3-A608-979A-B707-1CE1C37BDE63}"/>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3AD3922-0DD4-A90E-814D-397B5FD7B20F}"/>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panose="020B0504020202020204" pitchFamily="34" charset="0"/>
                </a:rPr>
                <a:t>3</a:t>
              </a:r>
            </a:p>
          </p:txBody>
        </p:sp>
      </p:grpSp>
      <p:sp>
        <p:nvSpPr>
          <p:cNvPr id="2" name="Rectangle 23">
            <a:extLst>
              <a:ext uri="{FF2B5EF4-FFF2-40B4-BE49-F238E27FC236}">
                <a16:creationId xmlns:a16="http://schemas.microsoft.com/office/drawing/2014/main" id="{B12798A8-DB50-D85B-1A44-D9DE118BB86A}"/>
              </a:ext>
            </a:extLst>
          </p:cNvPr>
          <p:cNvSpPr/>
          <p:nvPr/>
        </p:nvSpPr>
        <p:spPr>
          <a:xfrm>
            <a:off x="273230" y="2002493"/>
            <a:ext cx="8564403" cy="71036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100">
                <a:solidFill>
                  <a:srgbClr val="424242"/>
                </a:solidFill>
                <a:latin typeface="Avenir Next LT Pro"/>
                <a:cs typeface="Arial"/>
              </a:rPr>
              <a:t>Seek to identify </a:t>
            </a:r>
            <a:r>
              <a:rPr lang="en-US" sz="1100" b="1">
                <a:solidFill>
                  <a:srgbClr val="424242"/>
                </a:solidFill>
                <a:latin typeface="Avenir Next LT Pro"/>
                <a:cs typeface="Arial"/>
              </a:rPr>
              <a:t>enrollment numbers, plan offerings, and market opportunities</a:t>
            </a:r>
            <a:r>
              <a:rPr lang="en-US" sz="1100">
                <a:solidFill>
                  <a:srgbClr val="424242"/>
                </a:solidFill>
                <a:latin typeface="Avenir Next LT Pro"/>
                <a:cs typeface="Arial"/>
              </a:rPr>
              <a:t> for HCSC since 2021 across the top 5-10 competitors. Given the recent acquisition of The Cigna Group’s Medicare business, this analysis will focus on the </a:t>
            </a:r>
            <a:r>
              <a:rPr lang="en-US" sz="1100" b="1">
                <a:solidFill>
                  <a:srgbClr val="424242"/>
                </a:solidFill>
                <a:latin typeface="Avenir Next LT Pro"/>
                <a:cs typeface="Arial"/>
              </a:rPr>
              <a:t>competitive climate numbers both before and after the acquisition</a:t>
            </a:r>
            <a:r>
              <a:rPr lang="en-US" sz="1100">
                <a:solidFill>
                  <a:srgbClr val="424242"/>
                </a:solidFill>
                <a:latin typeface="Avenir Next LT Pro"/>
                <a:cs typeface="Arial"/>
              </a:rPr>
              <a:t>. </a:t>
            </a:r>
          </a:p>
        </p:txBody>
      </p:sp>
      <p:sp>
        <p:nvSpPr>
          <p:cNvPr id="3" name="Rectangle 23">
            <a:extLst>
              <a:ext uri="{FF2B5EF4-FFF2-40B4-BE49-F238E27FC236}">
                <a16:creationId xmlns:a16="http://schemas.microsoft.com/office/drawing/2014/main" id="{B07E48DD-05D5-88E9-E858-48166D47D0AF}"/>
              </a:ext>
            </a:extLst>
          </p:cNvPr>
          <p:cNvSpPr/>
          <p:nvPr/>
        </p:nvSpPr>
        <p:spPr>
          <a:xfrm>
            <a:off x="273229" y="3016362"/>
            <a:ext cx="8564403" cy="563403"/>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100">
                <a:solidFill>
                  <a:srgbClr val="424242"/>
                </a:solidFill>
                <a:latin typeface="Avenir Next LT Pro"/>
                <a:cs typeface="Arial"/>
              </a:rPr>
              <a:t>Source public Medicare Advantage/Part D Contract and Enrollment Data datasets to </a:t>
            </a:r>
            <a:r>
              <a:rPr lang="en-US" sz="1100" b="1">
                <a:solidFill>
                  <a:srgbClr val="424242"/>
                </a:solidFill>
                <a:latin typeface="Avenir Next LT Pro"/>
                <a:cs typeface="Arial"/>
              </a:rPr>
              <a:t>leverage AI software, using Human in the Loop, to compare results against strictly traditional analytical methods</a:t>
            </a:r>
            <a:r>
              <a:rPr lang="en-US" sz="1100">
                <a:solidFill>
                  <a:srgbClr val="424242"/>
                </a:solidFill>
                <a:latin typeface="Avenir Next LT Pro"/>
                <a:cs typeface="Arial"/>
              </a:rPr>
              <a:t>, assessing how software like ChatGPT enhances insights, pattern recognition, and decision-making.  </a:t>
            </a:r>
            <a:endParaRPr lang="en-US" sz="1100">
              <a:solidFill>
                <a:srgbClr val="000000"/>
              </a:solidFill>
              <a:latin typeface="Avenir Next LT Pro"/>
              <a:cs typeface="Arial"/>
            </a:endParaRPr>
          </a:p>
        </p:txBody>
      </p:sp>
      <p:sp>
        <p:nvSpPr>
          <p:cNvPr id="10" name="Rectangle 23">
            <a:extLst>
              <a:ext uri="{FF2B5EF4-FFF2-40B4-BE49-F238E27FC236}">
                <a16:creationId xmlns:a16="http://schemas.microsoft.com/office/drawing/2014/main" id="{375B8101-B340-CE4C-5EAC-644D2206F250}"/>
              </a:ext>
            </a:extLst>
          </p:cNvPr>
          <p:cNvSpPr/>
          <p:nvPr/>
        </p:nvSpPr>
        <p:spPr>
          <a:xfrm>
            <a:off x="273229" y="3859868"/>
            <a:ext cx="8564403" cy="563403"/>
          </a:xfrm>
          <a:prstGeom prst="roundRect">
            <a:avLst/>
          </a:prstGeom>
          <a:solidFill>
            <a:srgbClr val="EAF4F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lvl="1"/>
            <a:r>
              <a:rPr lang="en-US" sz="1100">
                <a:solidFill>
                  <a:srgbClr val="424242"/>
                </a:solidFill>
                <a:latin typeface="Avenir Next LT Pro"/>
                <a:cs typeface="Arial"/>
              </a:rPr>
              <a:t>The consulting team also aims to source publicly available datasets to evaluate how </a:t>
            </a:r>
            <a:r>
              <a:rPr lang="en-US" sz="1100" b="1">
                <a:solidFill>
                  <a:srgbClr val="424242"/>
                </a:solidFill>
                <a:latin typeface="Avenir Next LT Pro"/>
                <a:cs typeface="Arial"/>
              </a:rPr>
              <a:t>social determinants of health (SDOH) influence Medicare enrollment and business opportunities</a:t>
            </a:r>
            <a:r>
              <a:rPr lang="en-US" sz="1100">
                <a:solidFill>
                  <a:srgbClr val="424242"/>
                </a:solidFill>
                <a:latin typeface="Avenir Next LT Pro"/>
                <a:cs typeface="Arial"/>
              </a:rPr>
              <a:t> in these focus areas, providing a competitive edge in strategic planning.</a:t>
            </a:r>
            <a:endParaRPr lang="en-US" sz="1100">
              <a:solidFill>
                <a:srgbClr val="000000"/>
              </a:solidFill>
              <a:latin typeface="Avenir Next LT Pro"/>
              <a:cs typeface="Arial"/>
            </a:endParaRPr>
          </a:p>
        </p:txBody>
      </p:sp>
      <p:pic>
        <p:nvPicPr>
          <p:cNvPr id="12" name="Picture 11" descr="A cartoon of a headphone&#10;&#10;AI-generated content may be incorrect.">
            <a:extLst>
              <a:ext uri="{FF2B5EF4-FFF2-40B4-BE49-F238E27FC236}">
                <a16:creationId xmlns:a16="http://schemas.microsoft.com/office/drawing/2014/main" id="{BFB60C39-645B-05CC-26E0-B7625C93494D}"/>
              </a:ext>
            </a:extLst>
          </p:cNvPr>
          <p:cNvPicPr>
            <a:picLocks noChangeAspect="1"/>
          </p:cNvPicPr>
          <p:nvPr/>
        </p:nvPicPr>
        <p:blipFill>
          <a:blip r:embed="rId3"/>
          <a:stretch>
            <a:fillRect/>
          </a:stretch>
        </p:blipFill>
        <p:spPr>
          <a:xfrm>
            <a:off x="410391" y="3145427"/>
            <a:ext cx="312420" cy="297180"/>
          </a:xfrm>
          <a:prstGeom prst="rect">
            <a:avLst/>
          </a:prstGeom>
        </p:spPr>
      </p:pic>
      <p:pic>
        <p:nvPicPr>
          <p:cNvPr id="19" name="Picture 18" descr="A blue magnifying glass with a black background&#10;&#10;AI-generated content may be incorrect.">
            <a:extLst>
              <a:ext uri="{FF2B5EF4-FFF2-40B4-BE49-F238E27FC236}">
                <a16:creationId xmlns:a16="http://schemas.microsoft.com/office/drawing/2014/main" id="{E9C58EAB-3528-0782-70E4-A5AFA33388C3}"/>
              </a:ext>
            </a:extLst>
          </p:cNvPr>
          <p:cNvPicPr>
            <a:picLocks noChangeAspect="1"/>
          </p:cNvPicPr>
          <p:nvPr/>
        </p:nvPicPr>
        <p:blipFill>
          <a:blip r:embed="rId4"/>
          <a:stretch>
            <a:fillRect/>
          </a:stretch>
        </p:blipFill>
        <p:spPr>
          <a:xfrm>
            <a:off x="426175" y="2225039"/>
            <a:ext cx="297180" cy="266700"/>
          </a:xfrm>
          <a:prstGeom prst="rect">
            <a:avLst/>
          </a:prstGeom>
        </p:spPr>
      </p:pic>
      <p:pic>
        <p:nvPicPr>
          <p:cNvPr id="20" name="Picture 19" descr="A blue globe with black background&#10;&#10;AI-generated content may be incorrect.">
            <a:extLst>
              <a:ext uri="{FF2B5EF4-FFF2-40B4-BE49-F238E27FC236}">
                <a16:creationId xmlns:a16="http://schemas.microsoft.com/office/drawing/2014/main" id="{F0855E57-5AE3-3E08-5213-DE7012B62CD6}"/>
              </a:ext>
            </a:extLst>
          </p:cNvPr>
          <p:cNvPicPr>
            <a:picLocks noChangeAspect="1"/>
          </p:cNvPicPr>
          <p:nvPr/>
        </p:nvPicPr>
        <p:blipFill>
          <a:blip r:embed="rId5"/>
          <a:stretch>
            <a:fillRect/>
          </a:stretch>
        </p:blipFill>
        <p:spPr>
          <a:xfrm>
            <a:off x="379911" y="3861707"/>
            <a:ext cx="350520" cy="312420"/>
          </a:xfrm>
          <a:prstGeom prst="rect">
            <a:avLst/>
          </a:prstGeom>
        </p:spPr>
      </p:pic>
      <p:sp>
        <p:nvSpPr>
          <p:cNvPr id="25" name="TextBox 24">
            <a:extLst>
              <a:ext uri="{FF2B5EF4-FFF2-40B4-BE49-F238E27FC236}">
                <a16:creationId xmlns:a16="http://schemas.microsoft.com/office/drawing/2014/main" id="{5FE578BA-CB93-2B71-F504-3B29A8C1E102}"/>
              </a:ext>
            </a:extLst>
          </p:cNvPr>
          <p:cNvSpPr txBox="1"/>
          <p:nvPr/>
        </p:nvSpPr>
        <p:spPr>
          <a:xfrm>
            <a:off x="0" y="283259"/>
            <a:ext cx="9143999" cy="492443"/>
          </a:xfrm>
          <a:prstGeom prst="rect">
            <a:avLst/>
          </a:prstGeom>
          <a:noFill/>
        </p:spPr>
        <p:txBody>
          <a:bodyPr wrap="square" lIns="91440" tIns="45720" rIns="91440" bIns="45720" rtlCol="0" anchor="t">
            <a:spAutoFit/>
          </a:bodyPr>
          <a:lstStyle/>
          <a:p>
            <a:pPr algn="ctr"/>
            <a:r>
              <a:rPr lang="en-US" sz="2500">
                <a:latin typeface="Montserrat"/>
              </a:rPr>
              <a:t>Scope of Work</a:t>
            </a:r>
            <a:endParaRPr lang="en-US" sz="2500"/>
          </a:p>
        </p:txBody>
      </p:sp>
      <p:sp>
        <p:nvSpPr>
          <p:cNvPr id="23" name="Subtitle 2">
            <a:extLst>
              <a:ext uri="{FF2B5EF4-FFF2-40B4-BE49-F238E27FC236}">
                <a16:creationId xmlns:a16="http://schemas.microsoft.com/office/drawing/2014/main" id="{94AD625C-580B-2016-1132-6337179C4CAD}"/>
              </a:ext>
            </a:extLst>
          </p:cNvPr>
          <p:cNvSpPr>
            <a:spLocks noGrp="1"/>
          </p:cNvSpPr>
          <p:nvPr>
            <p:ph type="body" idx="1"/>
          </p:nvPr>
        </p:nvSpPr>
        <p:spPr>
          <a:xfrm>
            <a:off x="352521" y="868413"/>
            <a:ext cx="8406300" cy="833136"/>
          </a:xfrm>
        </p:spPr>
        <p:txBody>
          <a:bodyPr/>
          <a:lstStyle/>
          <a:p>
            <a:pPr marL="152400" indent="0">
              <a:buNone/>
            </a:pPr>
            <a:r>
              <a:rPr lang="en-US">
                <a:solidFill>
                  <a:srgbClr val="424242"/>
                </a:solidFill>
                <a:latin typeface="Avenir Next LT Pro"/>
                <a:cs typeface="Segoe UI"/>
              </a:rPr>
              <a:t>The Louisiana State University (LSU) Master of Science in Analytics consulting team has been requested by the Health Care Services Corporation (HCSC) to assist in the analysis of Medicare enrollment trends. The purpose of this analysis is to analyze the competitive market of Medicare enrollment, plan offerings, and market penetration in </a:t>
            </a:r>
            <a:r>
              <a:rPr lang="en-US" b="1">
                <a:solidFill>
                  <a:srgbClr val="424242"/>
                </a:solidFill>
                <a:latin typeface="Avenir Next LT Pro"/>
                <a:cs typeface="Segoe UI"/>
              </a:rPr>
              <a:t>Texas (TX), Illinois (IL), Oklahoma (OK), New Mexico (NM), and Montana (MT)</a:t>
            </a:r>
            <a:r>
              <a:rPr lang="en-US">
                <a:solidFill>
                  <a:srgbClr val="424242"/>
                </a:solidFill>
                <a:latin typeface="Avenir Next LT Pro"/>
                <a:cs typeface="Segoe UI"/>
              </a:rPr>
              <a:t>.</a:t>
            </a:r>
          </a:p>
        </p:txBody>
      </p:sp>
    </p:spTree>
    <p:extLst>
      <p:ext uri="{BB962C8B-B14F-4D97-AF65-F5344CB8AC3E}">
        <p14:creationId xmlns:p14="http://schemas.microsoft.com/office/powerpoint/2010/main" val="280830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Placeholder 4" descr="A person smiling at the camera&#10;&#10;AI-generated content may be incorrect.">
            <a:extLst>
              <a:ext uri="{FF2B5EF4-FFF2-40B4-BE49-F238E27FC236}">
                <a16:creationId xmlns:a16="http://schemas.microsoft.com/office/drawing/2014/main" id="{C3AF065E-DD06-6D13-D693-DCD7D466F5C9}"/>
              </a:ext>
            </a:extLst>
          </p:cNvPr>
          <p:cNvPicPr>
            <a:picLocks noGrp="1" noChangeAspect="1"/>
          </p:cNvPicPr>
          <p:nvPr>
            <p:ph type="pic" idx="2"/>
          </p:nvPr>
        </p:nvPicPr>
        <p:blipFill>
          <a:blip r:embed="rId2"/>
          <a:srcRect t="816" b="816"/>
          <a:stretch/>
        </p:blipFill>
        <p:spPr>
          <a:xfrm>
            <a:off x="501650" y="925696"/>
            <a:ext cx="1058863" cy="1063625"/>
          </a:xfrm>
          <a:prstGeom prst="ellipse">
            <a:avLst/>
          </a:prstGeom>
          <a:noFill/>
          <a:ln>
            <a:solidFill>
              <a:schemeClr val="bg2"/>
            </a:solidFill>
          </a:ln>
        </p:spPr>
      </p:pic>
      <p:pic>
        <p:nvPicPr>
          <p:cNvPr id="8" name="Picture Placeholder 7" descr="A person smiling at the camera&#10;&#10;AI-generated content may be incorrect.">
            <a:extLst>
              <a:ext uri="{FF2B5EF4-FFF2-40B4-BE49-F238E27FC236}">
                <a16:creationId xmlns:a16="http://schemas.microsoft.com/office/drawing/2014/main" id="{2BD06FCA-E859-CB6D-4CFD-5E4CEAD74438}"/>
              </a:ext>
            </a:extLst>
          </p:cNvPr>
          <p:cNvPicPr>
            <a:picLocks noGrp="1" noChangeAspect="1"/>
          </p:cNvPicPr>
          <p:nvPr>
            <p:ph type="pic" idx="4"/>
          </p:nvPr>
        </p:nvPicPr>
        <p:blipFill>
          <a:blip r:embed="rId3"/>
          <a:srcRect t="16908" b="16908"/>
          <a:stretch/>
        </p:blipFill>
        <p:spPr>
          <a:xfrm>
            <a:off x="4005467" y="925696"/>
            <a:ext cx="1058863" cy="1063625"/>
          </a:xfrm>
          <a:prstGeom prst="ellipse">
            <a:avLst/>
          </a:prstGeom>
          <a:noFill/>
          <a:ln>
            <a:solidFill>
              <a:schemeClr val="bg2"/>
            </a:solidFill>
          </a:ln>
        </p:spPr>
      </p:pic>
      <p:pic>
        <p:nvPicPr>
          <p:cNvPr id="19" name="Picture Placeholder 18" descr="A person taking a selfie&#10;&#10;AI-generated content may be incorrect.">
            <a:extLst>
              <a:ext uri="{FF2B5EF4-FFF2-40B4-BE49-F238E27FC236}">
                <a16:creationId xmlns:a16="http://schemas.microsoft.com/office/drawing/2014/main" id="{B5A42CE8-5416-0F05-5124-DD1418C13945}"/>
              </a:ext>
            </a:extLst>
          </p:cNvPr>
          <p:cNvPicPr>
            <a:picLocks noGrp="1" noChangeAspect="1"/>
          </p:cNvPicPr>
          <p:nvPr>
            <p:ph type="pic" idx="5"/>
          </p:nvPr>
        </p:nvPicPr>
        <p:blipFill>
          <a:blip r:embed="rId4"/>
          <a:srcRect t="8738" b="8738"/>
          <a:stretch/>
        </p:blipFill>
        <p:spPr>
          <a:xfrm>
            <a:off x="498475" y="2805792"/>
            <a:ext cx="1058863" cy="1063625"/>
          </a:xfrm>
          <a:prstGeom prst="ellipse">
            <a:avLst/>
          </a:prstGeom>
          <a:noFill/>
          <a:ln>
            <a:solidFill>
              <a:schemeClr val="bg2"/>
            </a:solidFill>
          </a:ln>
        </p:spPr>
      </p:pic>
      <p:pic>
        <p:nvPicPr>
          <p:cNvPr id="29" name="Picture Placeholder 28">
            <a:extLst>
              <a:ext uri="{FF2B5EF4-FFF2-40B4-BE49-F238E27FC236}">
                <a16:creationId xmlns:a16="http://schemas.microsoft.com/office/drawing/2014/main" id="{9E9C03F8-2B24-28CC-E5DC-5856CC7F9F67}"/>
              </a:ext>
            </a:extLst>
          </p:cNvPr>
          <p:cNvPicPr>
            <a:picLocks noGrp="1" noChangeAspect="1"/>
          </p:cNvPicPr>
          <p:nvPr>
            <p:ph type="pic" idx="6"/>
          </p:nvPr>
        </p:nvPicPr>
        <p:blipFill>
          <a:blip r:embed="rId5"/>
          <a:srcRect t="5665" b="5665"/>
          <a:stretch/>
        </p:blipFill>
        <p:spPr>
          <a:xfrm>
            <a:off x="2309813" y="2805792"/>
            <a:ext cx="1057275" cy="1063625"/>
          </a:xfrm>
          <a:prstGeom prst="ellipse">
            <a:avLst/>
          </a:prstGeom>
          <a:noFill/>
          <a:ln>
            <a:solidFill>
              <a:schemeClr val="bg2"/>
            </a:solidFill>
          </a:ln>
        </p:spPr>
      </p:pic>
      <p:pic>
        <p:nvPicPr>
          <p:cNvPr id="11" name="Picture Placeholder 10" descr="A person smiling at camera&#10;&#10;AI-generated content may be incorrect.">
            <a:extLst>
              <a:ext uri="{FF2B5EF4-FFF2-40B4-BE49-F238E27FC236}">
                <a16:creationId xmlns:a16="http://schemas.microsoft.com/office/drawing/2014/main" id="{8827B9F1-38D8-5C54-9C7D-BE06A9214A34}"/>
              </a:ext>
            </a:extLst>
          </p:cNvPr>
          <p:cNvPicPr>
            <a:picLocks noGrp="1"/>
          </p:cNvPicPr>
          <p:nvPr>
            <p:ph type="pic" idx="7"/>
          </p:nvPr>
        </p:nvPicPr>
        <p:blipFill>
          <a:blip r:embed="rId6"/>
          <a:srcRect t="8547" b="19943"/>
          <a:stretch/>
        </p:blipFill>
        <p:spPr>
          <a:xfrm>
            <a:off x="3965802" y="2809761"/>
            <a:ext cx="1058862" cy="1061487"/>
          </a:xfrm>
          <a:prstGeom prst="ellipse">
            <a:avLst/>
          </a:prstGeom>
          <a:noFill/>
          <a:ln>
            <a:solidFill>
              <a:schemeClr val="bg2"/>
            </a:solidFill>
          </a:ln>
        </p:spPr>
      </p:pic>
      <p:sp>
        <p:nvSpPr>
          <p:cNvPr id="2" name="Title 1">
            <a:extLst>
              <a:ext uri="{FF2B5EF4-FFF2-40B4-BE49-F238E27FC236}">
                <a16:creationId xmlns:a16="http://schemas.microsoft.com/office/drawing/2014/main" id="{AB3E6750-D409-EF0A-E3BC-A32A30E3038C}"/>
              </a:ext>
            </a:extLst>
          </p:cNvPr>
          <p:cNvSpPr>
            <a:spLocks noGrp="1"/>
          </p:cNvSpPr>
          <p:nvPr>
            <p:ph type="title"/>
          </p:nvPr>
        </p:nvSpPr>
        <p:spPr>
          <a:xfrm>
            <a:off x="273310" y="169765"/>
            <a:ext cx="2432494" cy="615523"/>
          </a:xfrm>
        </p:spPr>
        <p:txBody>
          <a:bodyPr spcFirstLastPara="1" wrap="square" lIns="91425" tIns="91425" rIns="91425" bIns="91425" anchor="ctr" anchorCtr="0">
            <a:spAutoFit/>
          </a:bodyPr>
          <a:lstStyle/>
          <a:p>
            <a:r>
              <a:rPr lang="en-US" sz="2800">
                <a:latin typeface="Montserrat"/>
              </a:rPr>
              <a:t>Questions?</a:t>
            </a:r>
            <a:endParaRPr lang="en-US" sz="1800" b="0">
              <a:latin typeface="Avenir Next LT Pro Light"/>
            </a:endParaRPr>
          </a:p>
        </p:txBody>
      </p:sp>
      <p:pic>
        <p:nvPicPr>
          <p:cNvPr id="7" name="Picture Placeholder 6">
            <a:extLst>
              <a:ext uri="{FF2B5EF4-FFF2-40B4-BE49-F238E27FC236}">
                <a16:creationId xmlns:a16="http://schemas.microsoft.com/office/drawing/2014/main" id="{4A76CA6D-672B-C6FB-07C2-077CA95D870F}"/>
              </a:ext>
            </a:extLst>
          </p:cNvPr>
          <p:cNvPicPr>
            <a:picLocks noGrp="1" noChangeAspect="1"/>
          </p:cNvPicPr>
          <p:nvPr>
            <p:ph type="pic" idx="9"/>
          </p:nvPr>
        </p:nvPicPr>
        <p:blipFill>
          <a:blip r:embed="rId7"/>
          <a:srcRect l="224" r="224"/>
          <a:stretch/>
        </p:blipFill>
        <p:spPr>
          <a:xfrm>
            <a:off x="7585075" y="925696"/>
            <a:ext cx="1058863" cy="1063625"/>
          </a:xfrm>
          <a:prstGeom prst="ellipse">
            <a:avLst/>
          </a:prstGeom>
          <a:noFill/>
          <a:ln>
            <a:solidFill>
              <a:schemeClr val="bg2"/>
            </a:solidFill>
          </a:ln>
        </p:spPr>
      </p:pic>
      <p:pic>
        <p:nvPicPr>
          <p:cNvPr id="4" name="Picture Placeholder 3" descr="A person smiling at the camera&#10;&#10;AI-generated content may be incorrect.">
            <a:extLst>
              <a:ext uri="{FF2B5EF4-FFF2-40B4-BE49-F238E27FC236}">
                <a16:creationId xmlns:a16="http://schemas.microsoft.com/office/drawing/2014/main" id="{DCD5A218-54BF-44C9-6548-1612D38900EB}"/>
              </a:ext>
            </a:extLst>
          </p:cNvPr>
          <p:cNvPicPr>
            <a:picLocks noGrp="1" noChangeAspect="1"/>
          </p:cNvPicPr>
          <p:nvPr>
            <p:ph type="pic" idx="13"/>
          </p:nvPr>
        </p:nvPicPr>
        <p:blipFill>
          <a:blip r:embed="rId8"/>
          <a:srcRect l="299" r="299"/>
          <a:stretch/>
        </p:blipFill>
        <p:spPr>
          <a:xfrm>
            <a:off x="5735638" y="883105"/>
            <a:ext cx="1150143" cy="1156493"/>
          </a:xfrm>
          <a:prstGeom prst="flowChartConnector">
            <a:avLst/>
          </a:prstGeom>
          <a:ln>
            <a:solidFill>
              <a:schemeClr val="bg2"/>
            </a:solidFill>
          </a:ln>
        </p:spPr>
      </p:pic>
      <p:sp>
        <p:nvSpPr>
          <p:cNvPr id="16" name="TextBox 15">
            <a:extLst>
              <a:ext uri="{FF2B5EF4-FFF2-40B4-BE49-F238E27FC236}">
                <a16:creationId xmlns:a16="http://schemas.microsoft.com/office/drawing/2014/main" id="{F259C628-830D-CBB9-D3BD-F7D691B1398C}"/>
              </a:ext>
            </a:extLst>
          </p:cNvPr>
          <p:cNvSpPr txBox="1"/>
          <p:nvPr/>
        </p:nvSpPr>
        <p:spPr>
          <a:xfrm>
            <a:off x="273607" y="2040148"/>
            <a:ext cx="1514772"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9"/>
              </a:rPr>
              <a:t>Shelby LeBlanc</a:t>
            </a:r>
            <a:endParaRPr lang="en-US" b="1">
              <a:latin typeface="Avenir Next LT Pro"/>
            </a:endParaRPr>
          </a:p>
          <a:p>
            <a:pPr algn="ctr"/>
            <a:r>
              <a:rPr lang="en-US" sz="1050">
                <a:latin typeface="Avenir Next LT Pro"/>
              </a:rPr>
              <a:t>People Analytics &amp; Business Intelligence</a:t>
            </a:r>
          </a:p>
        </p:txBody>
      </p:sp>
      <p:sp>
        <p:nvSpPr>
          <p:cNvPr id="20" name="TextBox 19">
            <a:extLst>
              <a:ext uri="{FF2B5EF4-FFF2-40B4-BE49-F238E27FC236}">
                <a16:creationId xmlns:a16="http://schemas.microsoft.com/office/drawing/2014/main" id="{FD364A0E-D4AC-66AA-2773-4F8AE3C6F73F}"/>
              </a:ext>
            </a:extLst>
          </p:cNvPr>
          <p:cNvSpPr txBox="1"/>
          <p:nvPr/>
        </p:nvSpPr>
        <p:spPr>
          <a:xfrm>
            <a:off x="2075725" y="2040148"/>
            <a:ext cx="1514772"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0"/>
              </a:rPr>
              <a:t>Amber Stokes</a:t>
            </a:r>
          </a:p>
          <a:p>
            <a:pPr algn="ctr"/>
            <a:r>
              <a:rPr lang="en-US" sz="1050">
                <a:latin typeface="Avenir Next LT Pro"/>
              </a:rPr>
              <a:t>ISS Mission Operations Planner</a:t>
            </a:r>
            <a:endParaRPr lang="en-US" b="1">
              <a:latin typeface="Avenir Next LT Pro"/>
            </a:endParaRPr>
          </a:p>
          <a:p>
            <a:pPr algn="ctr"/>
            <a:endParaRPr lang="en-US" b="1">
              <a:latin typeface="Avenir Next LT Pro"/>
            </a:endParaRPr>
          </a:p>
        </p:txBody>
      </p:sp>
      <p:sp>
        <p:nvSpPr>
          <p:cNvPr id="21" name="TextBox 20">
            <a:extLst>
              <a:ext uri="{FF2B5EF4-FFF2-40B4-BE49-F238E27FC236}">
                <a16:creationId xmlns:a16="http://schemas.microsoft.com/office/drawing/2014/main" id="{C7EE8D65-E47E-B48F-EE6B-2E38D81BC580}"/>
              </a:ext>
            </a:extLst>
          </p:cNvPr>
          <p:cNvSpPr txBox="1"/>
          <p:nvPr/>
        </p:nvSpPr>
        <p:spPr>
          <a:xfrm>
            <a:off x="3609397" y="2040148"/>
            <a:ext cx="1861754"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1"/>
              </a:rPr>
              <a:t>Cecilia Shanks</a:t>
            </a:r>
          </a:p>
          <a:p>
            <a:pPr algn="ctr"/>
            <a:r>
              <a:rPr lang="en-US" sz="1050">
                <a:latin typeface="Avenir Next LT Pro"/>
              </a:rPr>
              <a:t>Aspiring Global Implementation Consultant</a:t>
            </a:r>
          </a:p>
        </p:txBody>
      </p:sp>
      <p:sp>
        <p:nvSpPr>
          <p:cNvPr id="22" name="TextBox 21">
            <a:extLst>
              <a:ext uri="{FF2B5EF4-FFF2-40B4-BE49-F238E27FC236}">
                <a16:creationId xmlns:a16="http://schemas.microsoft.com/office/drawing/2014/main" id="{592480F6-BF16-0A76-6F4E-6A13CB32BEDC}"/>
              </a:ext>
            </a:extLst>
          </p:cNvPr>
          <p:cNvSpPr txBox="1"/>
          <p:nvPr/>
        </p:nvSpPr>
        <p:spPr>
          <a:xfrm>
            <a:off x="5434968" y="2040148"/>
            <a:ext cx="1757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2"/>
              </a:rPr>
              <a:t>Czamantha Bello</a:t>
            </a:r>
            <a:endParaRPr lang="en-US" b="1">
              <a:latin typeface="Avenir Next LT Pro"/>
            </a:endParaRPr>
          </a:p>
          <a:p>
            <a:pPr algn="ctr"/>
            <a:r>
              <a:rPr lang="en-US" sz="1000">
                <a:latin typeface="Avenir Next LT Pro"/>
              </a:rPr>
              <a:t>Data Analyst</a:t>
            </a:r>
            <a:endParaRPr lang="en-US" sz="600">
              <a:latin typeface="Avenir Next LT Pro"/>
            </a:endParaRPr>
          </a:p>
        </p:txBody>
      </p:sp>
      <p:sp>
        <p:nvSpPr>
          <p:cNvPr id="23" name="TextBox 22">
            <a:extLst>
              <a:ext uri="{FF2B5EF4-FFF2-40B4-BE49-F238E27FC236}">
                <a16:creationId xmlns:a16="http://schemas.microsoft.com/office/drawing/2014/main" id="{62EC051D-7120-0677-23BF-38B6BEAB22BE}"/>
              </a:ext>
            </a:extLst>
          </p:cNvPr>
          <p:cNvSpPr txBox="1"/>
          <p:nvPr/>
        </p:nvSpPr>
        <p:spPr>
          <a:xfrm>
            <a:off x="7353404" y="2040148"/>
            <a:ext cx="15147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3"/>
              </a:rPr>
              <a:t>Geri Harding</a:t>
            </a:r>
          </a:p>
          <a:p>
            <a:pPr algn="ctr"/>
            <a:r>
              <a:rPr lang="en-US" sz="1000">
                <a:latin typeface="Avenir Next LT Pro"/>
              </a:rPr>
              <a:t>Senior Data Analyst</a:t>
            </a:r>
          </a:p>
        </p:txBody>
      </p:sp>
      <p:sp>
        <p:nvSpPr>
          <p:cNvPr id="24" name="TextBox 23">
            <a:extLst>
              <a:ext uri="{FF2B5EF4-FFF2-40B4-BE49-F238E27FC236}">
                <a16:creationId xmlns:a16="http://schemas.microsoft.com/office/drawing/2014/main" id="{6799739E-3681-FA42-FD26-6CA15D04EF2B}"/>
              </a:ext>
            </a:extLst>
          </p:cNvPr>
          <p:cNvSpPr txBox="1"/>
          <p:nvPr/>
        </p:nvSpPr>
        <p:spPr>
          <a:xfrm>
            <a:off x="270205" y="3909561"/>
            <a:ext cx="1514772"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4"/>
              </a:rPr>
              <a:t>Halee LeBoeuf</a:t>
            </a:r>
          </a:p>
          <a:p>
            <a:pPr algn="ctr"/>
            <a:r>
              <a:rPr lang="en-US" sz="1050">
                <a:latin typeface="Avenir Next LT Pro"/>
              </a:rPr>
              <a:t>Identity &amp; Access Management Security Analyst</a:t>
            </a:r>
          </a:p>
        </p:txBody>
      </p:sp>
      <p:sp>
        <p:nvSpPr>
          <p:cNvPr id="25" name="TextBox 24">
            <a:extLst>
              <a:ext uri="{FF2B5EF4-FFF2-40B4-BE49-F238E27FC236}">
                <a16:creationId xmlns:a16="http://schemas.microsoft.com/office/drawing/2014/main" id="{4224608A-CB6C-893E-49F9-6E2ADC105008}"/>
              </a:ext>
            </a:extLst>
          </p:cNvPr>
          <p:cNvSpPr txBox="1"/>
          <p:nvPr/>
        </p:nvSpPr>
        <p:spPr>
          <a:xfrm>
            <a:off x="1832837" y="3909561"/>
            <a:ext cx="2009475"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5"/>
              </a:rPr>
              <a:t>Kevin Brueggemann</a:t>
            </a:r>
          </a:p>
          <a:p>
            <a:pPr algn="ctr"/>
            <a:r>
              <a:rPr lang="en-US" sz="1050">
                <a:latin typeface="Avenir Next LT Pro"/>
              </a:rPr>
              <a:t>Data Analyst with a strong interest in Sports</a:t>
            </a:r>
          </a:p>
        </p:txBody>
      </p:sp>
      <p:sp>
        <p:nvSpPr>
          <p:cNvPr id="26" name="TextBox 25">
            <a:extLst>
              <a:ext uri="{FF2B5EF4-FFF2-40B4-BE49-F238E27FC236}">
                <a16:creationId xmlns:a16="http://schemas.microsoft.com/office/drawing/2014/main" id="{AAC1971F-BBB6-5510-66ED-BF0989D8313C}"/>
              </a:ext>
            </a:extLst>
          </p:cNvPr>
          <p:cNvSpPr txBox="1"/>
          <p:nvPr/>
        </p:nvSpPr>
        <p:spPr>
          <a:xfrm>
            <a:off x="3717917" y="3888130"/>
            <a:ext cx="1629071"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6"/>
              </a:rPr>
              <a:t>Macy Fullilove</a:t>
            </a:r>
          </a:p>
          <a:p>
            <a:pPr algn="ctr"/>
            <a:r>
              <a:rPr lang="en-US" sz="1050">
                <a:latin typeface="Avenir Next LT Pro"/>
              </a:rPr>
              <a:t>Human Resource Analyst</a:t>
            </a:r>
          </a:p>
        </p:txBody>
      </p:sp>
      <p:sp>
        <p:nvSpPr>
          <p:cNvPr id="27" name="TextBox 26">
            <a:extLst>
              <a:ext uri="{FF2B5EF4-FFF2-40B4-BE49-F238E27FC236}">
                <a16:creationId xmlns:a16="http://schemas.microsoft.com/office/drawing/2014/main" id="{8E4C4280-A64D-846C-0B2B-08F4989EE222}"/>
              </a:ext>
            </a:extLst>
          </p:cNvPr>
          <p:cNvSpPr txBox="1"/>
          <p:nvPr/>
        </p:nvSpPr>
        <p:spPr>
          <a:xfrm>
            <a:off x="5392104" y="3880987"/>
            <a:ext cx="1843383"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7"/>
              </a:rPr>
              <a:t>Quynh-Tram Tran</a:t>
            </a:r>
            <a:endParaRPr lang="en-US" b="1">
              <a:latin typeface="Avenir Next LT Pro"/>
            </a:endParaRPr>
          </a:p>
          <a:p>
            <a:pPr algn="ctr"/>
            <a:r>
              <a:rPr lang="en-US" sz="1050">
                <a:latin typeface="Avenir Next LT Pro"/>
              </a:rPr>
              <a:t>Data Analyst with a strong interest in Healthcare</a:t>
            </a:r>
          </a:p>
        </p:txBody>
      </p:sp>
      <p:sp>
        <p:nvSpPr>
          <p:cNvPr id="28" name="TextBox 27">
            <a:extLst>
              <a:ext uri="{FF2B5EF4-FFF2-40B4-BE49-F238E27FC236}">
                <a16:creationId xmlns:a16="http://schemas.microsoft.com/office/drawing/2014/main" id="{CBBE5CA5-C8C1-7010-B16A-25ACAF6B0CE1}"/>
              </a:ext>
            </a:extLst>
          </p:cNvPr>
          <p:cNvSpPr txBox="1"/>
          <p:nvPr/>
        </p:nvSpPr>
        <p:spPr>
          <a:xfrm>
            <a:off x="7190118" y="3868740"/>
            <a:ext cx="1841342"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venir Next LT Pro"/>
                <a:hlinkClick r:id="rId18"/>
              </a:rPr>
              <a:t>Shamarria Walker</a:t>
            </a:r>
          </a:p>
          <a:p>
            <a:pPr algn="ctr"/>
            <a:r>
              <a:rPr lang="en-US" sz="1050">
                <a:latin typeface="Avenir Next LT Pro"/>
              </a:rPr>
              <a:t>Data Analyst</a:t>
            </a:r>
            <a:endParaRPr lang="en-US" sz="1050"/>
          </a:p>
        </p:txBody>
      </p:sp>
      <p:grpSp>
        <p:nvGrpSpPr>
          <p:cNvPr id="3" name="Group 2">
            <a:extLst>
              <a:ext uri="{FF2B5EF4-FFF2-40B4-BE49-F238E27FC236}">
                <a16:creationId xmlns:a16="http://schemas.microsoft.com/office/drawing/2014/main" id="{2F7AE720-00DA-F260-1784-9AAA52603B68}"/>
              </a:ext>
            </a:extLst>
          </p:cNvPr>
          <p:cNvGrpSpPr/>
          <p:nvPr/>
        </p:nvGrpSpPr>
        <p:grpSpPr>
          <a:xfrm>
            <a:off x="0" y="4800600"/>
            <a:ext cx="9144000" cy="348981"/>
            <a:chOff x="0" y="4800600"/>
            <a:chExt cx="9144000" cy="348981"/>
          </a:xfrm>
        </p:grpSpPr>
        <p:sp>
          <p:nvSpPr>
            <p:cNvPr id="10" name="Rectangle 9">
              <a:extLst>
                <a:ext uri="{FF2B5EF4-FFF2-40B4-BE49-F238E27FC236}">
                  <a16:creationId xmlns:a16="http://schemas.microsoft.com/office/drawing/2014/main" id="{25B313B4-3B35-F05E-E07C-28369777FC3D}"/>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ouisiana State University, PNG, Symbol, History, Meaning">
              <a:extLst>
                <a:ext uri="{FF2B5EF4-FFF2-40B4-BE49-F238E27FC236}">
                  <a16:creationId xmlns:a16="http://schemas.microsoft.com/office/drawing/2014/main" id="{F22B5FFC-9F34-CE1E-7DC9-1E025E7EC3E5}"/>
                </a:ext>
              </a:extLst>
            </p:cNvPr>
            <p:cNvPicPr>
              <a:picLocks noChangeAspect="1" noChangeArrowheads="1"/>
            </p:cNvPicPr>
            <p:nvPr/>
          </p:nvPicPr>
          <p:blipFill>
            <a:blip r:embed="rId1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673378F3-0AB9-5533-E69B-8D05CF8BEF51}"/>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29</a:t>
              </a:r>
              <a:endParaRPr lang="en-US" sz="1100">
                <a:solidFill>
                  <a:schemeClr val="bg1"/>
                </a:solidFill>
                <a:latin typeface="Avenir Next LT Pro" panose="020B0504020202020204" pitchFamily="34" charset="0"/>
              </a:endParaRPr>
            </a:p>
          </p:txBody>
        </p:sp>
      </p:grpSp>
      <p:pic>
        <p:nvPicPr>
          <p:cNvPr id="31" name="Picture Placeholder 30" descr="A person smiling at camera&#10;&#10;AI-generated content may be incorrect.">
            <a:extLst>
              <a:ext uri="{FF2B5EF4-FFF2-40B4-BE49-F238E27FC236}">
                <a16:creationId xmlns:a16="http://schemas.microsoft.com/office/drawing/2014/main" id="{CD351D59-0E5D-F566-C11A-C6F617B1C596}"/>
              </a:ext>
            </a:extLst>
          </p:cNvPr>
          <p:cNvPicPr>
            <a:picLocks noGrp="1" noChangeAspect="1"/>
          </p:cNvPicPr>
          <p:nvPr>
            <p:ph type="pic" idx="3"/>
          </p:nvPr>
        </p:nvPicPr>
        <p:blipFill>
          <a:blip r:embed="rId20"/>
          <a:srcRect t="26962" b="26962"/>
          <a:stretch/>
        </p:blipFill>
        <p:spPr>
          <a:xfrm>
            <a:off x="2287728" y="925696"/>
            <a:ext cx="1066800" cy="1063625"/>
          </a:xfrm>
          <a:prstGeom prst="ellipse">
            <a:avLst/>
          </a:prstGeom>
          <a:ln>
            <a:solidFill>
              <a:schemeClr val="bg2"/>
            </a:solidFill>
          </a:ln>
        </p:spPr>
      </p:pic>
      <p:sp>
        <p:nvSpPr>
          <p:cNvPr id="13" name="Title 1">
            <a:extLst>
              <a:ext uri="{FF2B5EF4-FFF2-40B4-BE49-F238E27FC236}">
                <a16:creationId xmlns:a16="http://schemas.microsoft.com/office/drawing/2014/main" id="{678F6292-36C5-6BFE-72EC-8AAB4D086B67}"/>
              </a:ext>
            </a:extLst>
          </p:cNvPr>
          <p:cNvSpPr txBox="1">
            <a:spLocks/>
          </p:cNvSpPr>
          <p:nvPr/>
        </p:nvSpPr>
        <p:spPr>
          <a:xfrm>
            <a:off x="2436164" y="246028"/>
            <a:ext cx="6137039" cy="461635"/>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r>
              <a:rPr lang="en-US" sz="1800" b="0">
                <a:latin typeface="Avenir Next LT Pro"/>
              </a:rPr>
              <a:t>Meet the Team &amp; Connect with Us on </a:t>
            </a:r>
            <a:r>
              <a:rPr lang="en-US" sz="1800" u="sng">
                <a:solidFill>
                  <a:schemeClr val="tx2"/>
                </a:solidFill>
                <a:latin typeface="Avenir Next LT Pro"/>
              </a:rPr>
              <a:t>LinkedIn</a:t>
            </a:r>
          </a:p>
        </p:txBody>
      </p:sp>
      <p:pic>
        <p:nvPicPr>
          <p:cNvPr id="6" name="Picture 5" descr="A person smiling at camera&#10;&#10;AI-generated content may be incorrect.">
            <a:extLst>
              <a:ext uri="{FF2B5EF4-FFF2-40B4-BE49-F238E27FC236}">
                <a16:creationId xmlns:a16="http://schemas.microsoft.com/office/drawing/2014/main" id="{9AFFF33A-D8C7-885C-B4A7-D5D026EB4E86}"/>
              </a:ext>
            </a:extLst>
          </p:cNvPr>
          <p:cNvPicPr>
            <a:picLocks/>
          </p:cNvPicPr>
          <p:nvPr/>
        </p:nvPicPr>
        <p:blipFill>
          <a:blip r:embed="rId21"/>
          <a:srcRect b="26271"/>
          <a:stretch/>
        </p:blipFill>
        <p:spPr>
          <a:xfrm>
            <a:off x="5780870" y="2807367"/>
            <a:ext cx="1060593" cy="1057374"/>
          </a:xfrm>
          <a:prstGeom prst="ellipse">
            <a:avLst/>
          </a:prstGeom>
          <a:ln w="12700">
            <a:solidFill>
              <a:schemeClr val="accent3"/>
            </a:solidFill>
          </a:ln>
        </p:spPr>
      </p:pic>
      <p:pic>
        <p:nvPicPr>
          <p:cNvPr id="9" name="Picture 8" descr="A person with long black hair&#10;&#10;AI-generated content may be incorrect.">
            <a:extLst>
              <a:ext uri="{FF2B5EF4-FFF2-40B4-BE49-F238E27FC236}">
                <a16:creationId xmlns:a16="http://schemas.microsoft.com/office/drawing/2014/main" id="{47DE486B-3D2D-0879-D20A-54A2302720F4}"/>
              </a:ext>
            </a:extLst>
          </p:cNvPr>
          <p:cNvPicPr>
            <a:picLocks noChangeAspect="1"/>
          </p:cNvPicPr>
          <p:nvPr/>
        </p:nvPicPr>
        <p:blipFill>
          <a:blip r:embed="rId22"/>
          <a:stretch>
            <a:fillRect/>
          </a:stretch>
        </p:blipFill>
        <p:spPr>
          <a:xfrm>
            <a:off x="7555706" y="2805112"/>
            <a:ext cx="1126332" cy="1083470"/>
          </a:xfrm>
          <a:prstGeom prst="flowChartConnector">
            <a:avLst/>
          </a:prstGeom>
          <a:ln>
            <a:solidFill>
              <a:schemeClr val="accent3"/>
            </a:solidFill>
          </a:ln>
        </p:spPr>
      </p:pic>
    </p:spTree>
    <p:extLst>
      <p:ext uri="{BB962C8B-B14F-4D97-AF65-F5344CB8AC3E}">
        <p14:creationId xmlns:p14="http://schemas.microsoft.com/office/powerpoint/2010/main" val="162625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Generated image">
            <a:extLst>
              <a:ext uri="{FF2B5EF4-FFF2-40B4-BE49-F238E27FC236}">
                <a16:creationId xmlns:a16="http://schemas.microsoft.com/office/drawing/2014/main" id="{0B0ADD38-A4CC-7BF1-942D-4734640138E7}"/>
              </a:ext>
            </a:extLst>
          </p:cNvPr>
          <p:cNvPicPr>
            <a:picLocks noChangeAspect="1"/>
          </p:cNvPicPr>
          <p:nvPr/>
        </p:nvPicPr>
        <p:blipFill>
          <a:blip r:embed="rId2"/>
          <a:srcRect t="143" b="9275"/>
          <a:stretch/>
        </p:blipFill>
        <p:spPr>
          <a:xfrm>
            <a:off x="0" y="563910"/>
            <a:ext cx="3110387" cy="4238480"/>
          </a:xfrm>
          <a:prstGeom prst="rect">
            <a:avLst/>
          </a:prstGeom>
        </p:spPr>
      </p:pic>
      <p:sp>
        <p:nvSpPr>
          <p:cNvPr id="27" name="Rectangle 26">
            <a:extLst>
              <a:ext uri="{FF2B5EF4-FFF2-40B4-BE49-F238E27FC236}">
                <a16:creationId xmlns:a16="http://schemas.microsoft.com/office/drawing/2014/main" id="{0ED3B116-242F-0BA0-7B43-FDDE58250BF7}"/>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30269A8-9EB6-ED53-B4AC-259AFE6E14F7}"/>
              </a:ext>
            </a:extLst>
          </p:cNvPr>
          <p:cNvSpPr txBox="1">
            <a:spLocks/>
          </p:cNvSpPr>
          <p:nvPr/>
        </p:nvSpPr>
        <p:spPr>
          <a:xfrm>
            <a:off x="628650" y="7883"/>
            <a:ext cx="7886700" cy="553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Avenir Next LT Pro" panose="020B0504020202020204" pitchFamily="34" charset="0"/>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pPr algn="ctr"/>
            <a:r>
              <a:rPr lang="en-US" sz="2500" b="0">
                <a:solidFill>
                  <a:schemeClr val="accent1"/>
                </a:solidFill>
                <a:latin typeface="Montserrat"/>
              </a:rPr>
              <a:t>Agenda</a:t>
            </a:r>
          </a:p>
        </p:txBody>
      </p:sp>
      <p:grpSp>
        <p:nvGrpSpPr>
          <p:cNvPr id="2" name="Group 1">
            <a:extLst>
              <a:ext uri="{FF2B5EF4-FFF2-40B4-BE49-F238E27FC236}">
                <a16:creationId xmlns:a16="http://schemas.microsoft.com/office/drawing/2014/main" id="{DD8FE7AF-F205-4186-6A72-10E1BBD55587}"/>
              </a:ext>
            </a:extLst>
          </p:cNvPr>
          <p:cNvGrpSpPr/>
          <p:nvPr/>
        </p:nvGrpSpPr>
        <p:grpSpPr>
          <a:xfrm>
            <a:off x="3594251" y="1046559"/>
            <a:ext cx="5037608" cy="3047587"/>
            <a:chOff x="3930007" y="1291272"/>
            <a:chExt cx="5037608" cy="3047587"/>
          </a:xfrm>
        </p:grpSpPr>
        <p:sp>
          <p:nvSpPr>
            <p:cNvPr id="34" name="TextBox 33">
              <a:extLst>
                <a:ext uri="{FF2B5EF4-FFF2-40B4-BE49-F238E27FC236}">
                  <a16:creationId xmlns:a16="http://schemas.microsoft.com/office/drawing/2014/main" id="{8EBC7B2D-2BFD-7C5A-F12E-602A1FF68C46}"/>
                </a:ext>
              </a:extLst>
            </p:cNvPr>
            <p:cNvSpPr txBox="1"/>
            <p:nvPr/>
          </p:nvSpPr>
          <p:spPr>
            <a:xfrm>
              <a:off x="3930007" y="1291871"/>
              <a:ext cx="654269" cy="3046988"/>
            </a:xfrm>
            <a:prstGeom prst="rect">
              <a:avLst/>
            </a:prstGeom>
            <a:noFill/>
          </p:spPr>
          <p:txBody>
            <a:bodyPr wrap="square" lIns="91440" tIns="45720" rIns="91440" bIns="45720" rtlCol="0" anchor="t">
              <a:spAutoFit/>
            </a:bodyPr>
            <a:lstStyle/>
            <a:p>
              <a:r>
                <a:rPr lang="en-US" sz="2400" b="1">
                  <a:solidFill>
                    <a:srgbClr val="00ABEE"/>
                  </a:solidFill>
                  <a:latin typeface="Avenir Next LT Pro"/>
                </a:rPr>
                <a:t>01</a:t>
              </a:r>
            </a:p>
            <a:p>
              <a:r>
                <a:rPr lang="en-US" sz="2400" b="1">
                  <a:solidFill>
                    <a:srgbClr val="00ABEE"/>
                  </a:solidFill>
                  <a:latin typeface="Avenir Next LT Pro"/>
                </a:rPr>
                <a:t>02</a:t>
              </a:r>
            </a:p>
            <a:p>
              <a:r>
                <a:rPr lang="en-US" sz="2400" b="1">
                  <a:solidFill>
                    <a:srgbClr val="00ABEE"/>
                  </a:solidFill>
                  <a:latin typeface="Avenir Next LT Pro"/>
                </a:rPr>
                <a:t>03</a:t>
              </a:r>
            </a:p>
            <a:p>
              <a:r>
                <a:rPr lang="en-US" sz="2400" b="1">
                  <a:solidFill>
                    <a:srgbClr val="00ABEE"/>
                  </a:solidFill>
                  <a:latin typeface="Avenir Next LT Pro"/>
                </a:rPr>
                <a:t>04</a:t>
              </a:r>
            </a:p>
            <a:p>
              <a:r>
                <a:rPr lang="en-US" sz="2400" b="1">
                  <a:solidFill>
                    <a:srgbClr val="00ABEE"/>
                  </a:solidFill>
                  <a:latin typeface="Avenir Next LT Pro"/>
                </a:rPr>
                <a:t>05</a:t>
              </a:r>
            </a:p>
            <a:p>
              <a:r>
                <a:rPr lang="en-US" sz="2400" b="1">
                  <a:solidFill>
                    <a:srgbClr val="00ABEE"/>
                  </a:solidFill>
                  <a:latin typeface="Avenir Next LT Pro"/>
                </a:rPr>
                <a:t>06</a:t>
              </a:r>
            </a:p>
            <a:p>
              <a:r>
                <a:rPr lang="en-US" sz="2400" b="1">
                  <a:solidFill>
                    <a:srgbClr val="00ABEE"/>
                  </a:solidFill>
                  <a:latin typeface="Avenir Next LT Pro"/>
                </a:rPr>
                <a:t>07</a:t>
              </a:r>
            </a:p>
            <a:p>
              <a:r>
                <a:rPr lang="en-US" sz="2400" b="1">
                  <a:solidFill>
                    <a:srgbClr val="00ABEE"/>
                  </a:solidFill>
                  <a:latin typeface="Avenir Next LT Pro"/>
                </a:rPr>
                <a:t>08</a:t>
              </a:r>
            </a:p>
          </p:txBody>
        </p:sp>
        <p:sp>
          <p:nvSpPr>
            <p:cNvPr id="35" name="TextBox 34">
              <a:extLst>
                <a:ext uri="{FF2B5EF4-FFF2-40B4-BE49-F238E27FC236}">
                  <a16:creationId xmlns:a16="http://schemas.microsoft.com/office/drawing/2014/main" id="{50E56611-1934-AC17-23BC-ED88A454FA03}"/>
                </a:ext>
              </a:extLst>
            </p:cNvPr>
            <p:cNvSpPr txBox="1"/>
            <p:nvPr/>
          </p:nvSpPr>
          <p:spPr>
            <a:xfrm>
              <a:off x="4504060" y="1291272"/>
              <a:ext cx="4463555" cy="3046988"/>
            </a:xfrm>
            <a:prstGeom prst="rect">
              <a:avLst/>
            </a:prstGeom>
            <a:noFill/>
          </p:spPr>
          <p:txBody>
            <a:bodyPr wrap="square" lIns="91440" tIns="45720" rIns="91440" bIns="45720" rtlCol="0" anchor="t">
              <a:spAutoFit/>
            </a:bodyPr>
            <a:lstStyle/>
            <a:p>
              <a:r>
                <a:rPr lang="en-US" sz="2400">
                  <a:solidFill>
                    <a:schemeClr val="bg2"/>
                  </a:solidFill>
                  <a:latin typeface="Avenir Next LT Pro"/>
                </a:rPr>
                <a:t>Artificial Intelligence (AI)</a:t>
              </a:r>
              <a:endParaRPr lang="en-US">
                <a:solidFill>
                  <a:schemeClr val="bg2"/>
                </a:solidFill>
              </a:endParaRPr>
            </a:p>
            <a:p>
              <a:r>
                <a:rPr lang="en-US" sz="2400">
                  <a:solidFill>
                    <a:schemeClr val="bg2"/>
                  </a:solidFill>
                  <a:latin typeface="Avenir Next LT Pro"/>
                </a:rPr>
                <a:t>Data Sources</a:t>
              </a:r>
              <a:endParaRPr lang="en-US" sz="2400">
                <a:solidFill>
                  <a:schemeClr val="bg2"/>
                </a:solidFill>
                <a:latin typeface="Avenir Next LT Pro" panose="020B0504020202020204" pitchFamily="34" charset="0"/>
              </a:endParaRPr>
            </a:p>
            <a:p>
              <a:r>
                <a:rPr lang="en-US" sz="2400">
                  <a:solidFill>
                    <a:schemeClr val="bg2"/>
                  </a:solidFill>
                  <a:latin typeface="Avenir Next LT Pro"/>
                </a:rPr>
                <a:t>Enrollment, Penetration, Plans</a:t>
              </a:r>
            </a:p>
            <a:p>
              <a:r>
                <a:rPr lang="en-US" sz="2400">
                  <a:solidFill>
                    <a:schemeClr val="bg2"/>
                  </a:solidFill>
                  <a:latin typeface="Avenir Next LT Pro"/>
                </a:rPr>
                <a:t>Social Determinants of Health</a:t>
              </a:r>
            </a:p>
            <a:p>
              <a:r>
                <a:rPr lang="en-US" sz="2400">
                  <a:solidFill>
                    <a:schemeClr val="bg2"/>
                  </a:solidFill>
                  <a:latin typeface="Avenir Next LT Pro"/>
                </a:rPr>
                <a:t>Sentiment Analysis</a:t>
              </a:r>
              <a:endParaRPr lang="en-US" sz="2400">
                <a:solidFill>
                  <a:schemeClr val="bg2"/>
                </a:solidFill>
                <a:latin typeface="Avenir Next LT Pro" panose="020B0504020202020204" pitchFamily="34" charset="0"/>
              </a:endParaRPr>
            </a:p>
            <a:p>
              <a:r>
                <a:rPr lang="en-US" sz="2400">
                  <a:solidFill>
                    <a:schemeClr val="bg2"/>
                  </a:solidFill>
                  <a:latin typeface="Avenir Next LT Pro"/>
                </a:rPr>
                <a:t>External Factors</a:t>
              </a:r>
              <a:endParaRPr lang="en-US" sz="2400">
                <a:solidFill>
                  <a:schemeClr val="bg2"/>
                </a:solidFill>
                <a:latin typeface="Avenir Next LT Pro" panose="020B0504020202020204" pitchFamily="34" charset="0"/>
              </a:endParaRPr>
            </a:p>
            <a:p>
              <a:r>
                <a:rPr lang="en-US" sz="2400">
                  <a:solidFill>
                    <a:schemeClr val="bg2"/>
                  </a:solidFill>
                  <a:latin typeface="Avenir Next LT Pro"/>
                </a:rPr>
                <a:t>Notable Findings</a:t>
              </a:r>
              <a:endParaRPr lang="en-US" sz="2400">
                <a:solidFill>
                  <a:schemeClr val="bg2"/>
                </a:solidFill>
                <a:latin typeface="Avenir Next LT Pro" panose="020B0504020202020204" pitchFamily="34" charset="0"/>
              </a:endParaRPr>
            </a:p>
            <a:p>
              <a:r>
                <a:rPr lang="en-US" sz="2400">
                  <a:solidFill>
                    <a:schemeClr val="bg2"/>
                  </a:solidFill>
                  <a:latin typeface="Avenir Next LT Pro"/>
                </a:rPr>
                <a:t>Additional Tools for Analysis</a:t>
              </a:r>
              <a:endParaRPr lang="en-US" sz="2400">
                <a:solidFill>
                  <a:schemeClr val="bg2"/>
                </a:solidFill>
                <a:latin typeface="Avenir Next LT Pro" panose="020B0504020202020204" pitchFamily="34" charset="0"/>
              </a:endParaRPr>
            </a:p>
          </p:txBody>
        </p:sp>
      </p:grpSp>
      <p:grpSp>
        <p:nvGrpSpPr>
          <p:cNvPr id="41" name="Group 40">
            <a:extLst>
              <a:ext uri="{FF2B5EF4-FFF2-40B4-BE49-F238E27FC236}">
                <a16:creationId xmlns:a16="http://schemas.microsoft.com/office/drawing/2014/main" id="{058573E0-1097-95FA-6A53-66A4E25A437A}"/>
              </a:ext>
            </a:extLst>
          </p:cNvPr>
          <p:cNvGrpSpPr/>
          <p:nvPr/>
        </p:nvGrpSpPr>
        <p:grpSpPr>
          <a:xfrm>
            <a:off x="0" y="4800600"/>
            <a:ext cx="9144000" cy="348981"/>
            <a:chOff x="0" y="4800600"/>
            <a:chExt cx="9144000" cy="348981"/>
          </a:xfrm>
        </p:grpSpPr>
        <p:sp>
          <p:nvSpPr>
            <p:cNvPr id="29" name="Rectangle 28">
              <a:extLst>
                <a:ext uri="{FF2B5EF4-FFF2-40B4-BE49-F238E27FC236}">
                  <a16:creationId xmlns:a16="http://schemas.microsoft.com/office/drawing/2014/main" id="{CBE0CF2C-DD76-9AD7-BE77-C83739BEE625}"/>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descr="Louisiana State University, PNG, Symbol, History, Meaning">
              <a:extLst>
                <a:ext uri="{FF2B5EF4-FFF2-40B4-BE49-F238E27FC236}">
                  <a16:creationId xmlns:a16="http://schemas.microsoft.com/office/drawing/2014/main" id="{55BE5EB6-B5C7-B609-CE56-488B866E392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
              <a:extLst>
                <a:ext uri="{FF2B5EF4-FFF2-40B4-BE49-F238E27FC236}">
                  <a16:creationId xmlns:a16="http://schemas.microsoft.com/office/drawing/2014/main" id="{C9A225FB-CF45-1893-9D99-D98DF160449B}"/>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4</a:t>
              </a:r>
              <a:endParaRPr lang="en-US" sz="1100">
                <a:solidFill>
                  <a:schemeClr val="bg1"/>
                </a:solidFill>
                <a:latin typeface="Avenir Next LT Pro" panose="020B0504020202020204" pitchFamily="34" charset="0"/>
              </a:endParaRPr>
            </a:p>
          </p:txBody>
        </p:sp>
      </p:grpSp>
    </p:spTree>
    <p:extLst>
      <p:ext uri="{BB962C8B-B14F-4D97-AF65-F5344CB8AC3E}">
        <p14:creationId xmlns:p14="http://schemas.microsoft.com/office/powerpoint/2010/main" val="2282219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18CA2-0853-E413-DF9F-1500A1C1FBAF}"/>
              </a:ext>
            </a:extLst>
          </p:cNvPr>
          <p:cNvGrpSpPr/>
          <p:nvPr/>
        </p:nvGrpSpPr>
        <p:grpSpPr>
          <a:xfrm>
            <a:off x="0" y="4800600"/>
            <a:ext cx="9144000" cy="348981"/>
            <a:chOff x="0" y="4800600"/>
            <a:chExt cx="9144000" cy="348981"/>
          </a:xfrm>
        </p:grpSpPr>
        <p:sp>
          <p:nvSpPr>
            <p:cNvPr id="10" name="Rectangle 9">
              <a:extLst>
                <a:ext uri="{FF2B5EF4-FFF2-40B4-BE49-F238E27FC236}">
                  <a16:creationId xmlns:a16="http://schemas.microsoft.com/office/drawing/2014/main" id="{2C5672CD-6642-E046-DACD-86EC1175547E}"/>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Louisiana State University, PNG, Symbol, History, Meaning">
              <a:extLst>
                <a:ext uri="{FF2B5EF4-FFF2-40B4-BE49-F238E27FC236}">
                  <a16:creationId xmlns:a16="http://schemas.microsoft.com/office/drawing/2014/main" id="{F2579434-EA8B-DE08-EEC8-C659CA4D53A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5FE3D2DB-F32B-CD52-E7D3-69653A204050}"/>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rgbClr val="ECECEC"/>
                  </a:solidFill>
                  <a:latin typeface="Avenir Next LT Pro"/>
                </a:rPr>
                <a:t>5</a:t>
              </a:r>
              <a:endParaRPr lang="en-US" sz="1100">
                <a:solidFill>
                  <a:srgbClr val="ECECEC"/>
                </a:solidFill>
                <a:latin typeface="Avenir Next LT Pro" panose="020B0504020202020204" pitchFamily="34" charset="0"/>
              </a:endParaRPr>
            </a:p>
          </p:txBody>
        </p:sp>
      </p:grpSp>
      <p:graphicFrame>
        <p:nvGraphicFramePr>
          <p:cNvPr id="13" name="Diagram 12">
            <a:extLst>
              <a:ext uri="{FF2B5EF4-FFF2-40B4-BE49-F238E27FC236}">
                <a16:creationId xmlns:a16="http://schemas.microsoft.com/office/drawing/2014/main" id="{4C3A113A-3D26-D5C3-7DFE-63D42792CBA4}"/>
              </a:ext>
            </a:extLst>
          </p:cNvPr>
          <p:cNvGraphicFramePr/>
          <p:nvPr>
            <p:extLst>
              <p:ext uri="{D42A27DB-BD31-4B8C-83A1-F6EECF244321}">
                <p14:modId xmlns:p14="http://schemas.microsoft.com/office/powerpoint/2010/main" val="2066018939"/>
              </p:ext>
            </p:extLst>
          </p:nvPr>
        </p:nvGraphicFramePr>
        <p:xfrm>
          <a:off x="128843" y="413900"/>
          <a:ext cx="8894947" cy="4579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71" name="Rectangle 4370">
            <a:extLst>
              <a:ext uri="{FF2B5EF4-FFF2-40B4-BE49-F238E27FC236}">
                <a16:creationId xmlns:a16="http://schemas.microsoft.com/office/drawing/2014/main" id="{11F7D0A9-D0B6-11E4-29CE-1D99ACE0189E}"/>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3" name="Title 1">
            <a:extLst>
              <a:ext uri="{FF2B5EF4-FFF2-40B4-BE49-F238E27FC236}">
                <a16:creationId xmlns:a16="http://schemas.microsoft.com/office/drawing/2014/main" id="{AFF0B190-1F42-6F59-68F3-5317261AAB4B}"/>
              </a:ext>
            </a:extLst>
          </p:cNvPr>
          <p:cNvSpPr txBox="1">
            <a:spLocks/>
          </p:cNvSpPr>
          <p:nvPr/>
        </p:nvSpPr>
        <p:spPr>
          <a:xfrm>
            <a:off x="628650" y="23123"/>
            <a:ext cx="7886700" cy="553874"/>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Avenir Next LT Pro" panose="020B0504020202020204" pitchFamily="34" charset="0"/>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pPr algn="ctr"/>
            <a:r>
              <a:rPr lang="en-US" sz="2600" b="0">
                <a:solidFill>
                  <a:schemeClr val="accent1"/>
                </a:solidFill>
                <a:latin typeface="Montserrat"/>
              </a:rPr>
              <a:t>Use of Artificial Intelligence</a:t>
            </a:r>
            <a:endParaRPr lang="en-US" b="0">
              <a:solidFill>
                <a:schemeClr val="accent1"/>
              </a:solidFill>
            </a:endParaRPr>
          </a:p>
        </p:txBody>
      </p:sp>
    </p:spTree>
    <p:extLst>
      <p:ext uri="{BB962C8B-B14F-4D97-AF65-F5344CB8AC3E}">
        <p14:creationId xmlns:p14="http://schemas.microsoft.com/office/powerpoint/2010/main" val="224567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52C16F6-351C-0850-2613-C8561FCFB378}"/>
            </a:ext>
          </a:extLst>
        </p:cNvPr>
        <p:cNvGrpSpPr/>
        <p:nvPr/>
      </p:nvGrpSpPr>
      <p:grpSpPr>
        <a:xfrm>
          <a:off x="0" y="0"/>
          <a:ext cx="0" cy="0"/>
          <a:chOff x="0" y="0"/>
          <a:chExt cx="0" cy="0"/>
        </a:xfrm>
      </p:grpSpPr>
      <p:sp>
        <p:nvSpPr>
          <p:cNvPr id="22" name="Freeform: Shape 21">
            <a:extLst>
              <a:ext uri="{FF2B5EF4-FFF2-40B4-BE49-F238E27FC236}">
                <a16:creationId xmlns:a16="http://schemas.microsoft.com/office/drawing/2014/main" id="{6AD8695A-8540-E854-F0E9-CED001432248}"/>
              </a:ext>
            </a:extLst>
          </p:cNvPr>
          <p:cNvSpPr/>
          <p:nvPr/>
        </p:nvSpPr>
        <p:spPr>
          <a:xfrm>
            <a:off x="1845723" y="3390073"/>
            <a:ext cx="1502102" cy="325789"/>
          </a:xfrm>
          <a:custGeom>
            <a:avLst/>
            <a:gdLst>
              <a:gd name="connsiteX0" fmla="*/ 0 w 1305753"/>
              <a:gd name="connsiteY0" fmla="*/ 0 h 595030"/>
              <a:gd name="connsiteX1" fmla="*/ 595031 w 1305753"/>
              <a:gd name="connsiteY1" fmla="*/ 595031 h 595030"/>
              <a:gd name="connsiteX2" fmla="*/ 1305754 w 1305753"/>
              <a:gd name="connsiteY2" fmla="*/ 595031 h 595030"/>
            </a:gdLst>
            <a:ahLst/>
            <a:cxnLst>
              <a:cxn ang="0">
                <a:pos x="connsiteX0" y="connsiteY0"/>
              </a:cxn>
              <a:cxn ang="0">
                <a:pos x="connsiteX1" y="connsiteY1"/>
              </a:cxn>
              <a:cxn ang="0">
                <a:pos x="connsiteX2" y="connsiteY2"/>
              </a:cxn>
            </a:cxnLst>
            <a:rect l="l" t="t" r="r" b="b"/>
            <a:pathLst>
              <a:path w="1305753" h="595030">
                <a:moveTo>
                  <a:pt x="0" y="0"/>
                </a:moveTo>
                <a:lnTo>
                  <a:pt x="595031" y="595031"/>
                </a:lnTo>
                <a:lnTo>
                  <a:pt x="1305754" y="595031"/>
                </a:lnTo>
              </a:path>
            </a:pathLst>
          </a:custGeom>
          <a:noFill/>
          <a:ln w="23117" cap="rnd">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 name="Freeform: Shape 2">
            <a:extLst>
              <a:ext uri="{FF2B5EF4-FFF2-40B4-BE49-F238E27FC236}">
                <a16:creationId xmlns:a16="http://schemas.microsoft.com/office/drawing/2014/main" id="{91D559A0-378A-8DD9-086C-8F9A485E63FE}"/>
              </a:ext>
            </a:extLst>
          </p:cNvPr>
          <p:cNvSpPr/>
          <p:nvPr/>
        </p:nvSpPr>
        <p:spPr>
          <a:xfrm>
            <a:off x="2019030" y="2790461"/>
            <a:ext cx="1502101" cy="0"/>
          </a:xfrm>
          <a:custGeom>
            <a:avLst/>
            <a:gdLst>
              <a:gd name="connsiteX0" fmla="*/ 0 w 1188289"/>
              <a:gd name="connsiteY0" fmla="*/ 0 h 3617"/>
              <a:gd name="connsiteX1" fmla="*/ 1188289 w 1188289"/>
              <a:gd name="connsiteY1" fmla="*/ 0 h 3617"/>
            </a:gdLst>
            <a:ahLst/>
            <a:cxnLst>
              <a:cxn ang="0">
                <a:pos x="connsiteX0" y="connsiteY0"/>
              </a:cxn>
              <a:cxn ang="0">
                <a:pos x="connsiteX1" y="connsiteY1"/>
              </a:cxn>
            </a:cxnLst>
            <a:rect l="l" t="t" r="r" b="b"/>
            <a:pathLst>
              <a:path w="1188289" h="3617">
                <a:moveTo>
                  <a:pt x="0" y="0"/>
                </a:moveTo>
                <a:lnTo>
                  <a:pt x="1188289" y="0"/>
                </a:lnTo>
              </a:path>
            </a:pathLst>
          </a:custGeom>
          <a:ln w="23117" cap="rnd">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 name="Freeform: Shape 9">
            <a:extLst>
              <a:ext uri="{FF2B5EF4-FFF2-40B4-BE49-F238E27FC236}">
                <a16:creationId xmlns:a16="http://schemas.microsoft.com/office/drawing/2014/main" id="{CBCA969E-D906-ACEE-8417-E02E0AE56343}"/>
              </a:ext>
            </a:extLst>
          </p:cNvPr>
          <p:cNvSpPr/>
          <p:nvPr/>
        </p:nvSpPr>
        <p:spPr>
          <a:xfrm>
            <a:off x="1389313" y="1243867"/>
            <a:ext cx="1912106" cy="731520"/>
          </a:xfrm>
          <a:custGeom>
            <a:avLst/>
            <a:gdLst>
              <a:gd name="connsiteX0" fmla="*/ 0 w 1567201"/>
              <a:gd name="connsiteY0" fmla="*/ 581826 h 581826"/>
              <a:gd name="connsiteX1" fmla="*/ 581863 w 1567201"/>
              <a:gd name="connsiteY1" fmla="*/ 0 h 581826"/>
              <a:gd name="connsiteX2" fmla="*/ 1567201 w 1567201"/>
              <a:gd name="connsiteY2" fmla="*/ 0 h 581826"/>
            </a:gdLst>
            <a:ahLst/>
            <a:cxnLst>
              <a:cxn ang="0">
                <a:pos x="connsiteX0" y="connsiteY0"/>
              </a:cxn>
              <a:cxn ang="0">
                <a:pos x="connsiteX1" y="connsiteY1"/>
              </a:cxn>
              <a:cxn ang="0">
                <a:pos x="connsiteX2" y="connsiteY2"/>
              </a:cxn>
            </a:cxnLst>
            <a:rect l="l" t="t" r="r" b="b"/>
            <a:pathLst>
              <a:path w="1567201" h="581826">
                <a:moveTo>
                  <a:pt x="0" y="581826"/>
                </a:moveTo>
                <a:lnTo>
                  <a:pt x="581863" y="0"/>
                </a:lnTo>
                <a:lnTo>
                  <a:pt x="1567201" y="0"/>
                </a:lnTo>
              </a:path>
            </a:pathLst>
          </a:custGeom>
          <a:noFill/>
          <a:ln w="23117" cap="rnd">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8" name="Freeform: Shape 17">
            <a:extLst>
              <a:ext uri="{FF2B5EF4-FFF2-40B4-BE49-F238E27FC236}">
                <a16:creationId xmlns:a16="http://schemas.microsoft.com/office/drawing/2014/main" id="{B14E951B-1B3D-B387-3668-0046E56FCF0B}"/>
              </a:ext>
            </a:extLst>
          </p:cNvPr>
          <p:cNvSpPr/>
          <p:nvPr/>
        </p:nvSpPr>
        <p:spPr>
          <a:xfrm flipV="1">
            <a:off x="1432503" y="3715864"/>
            <a:ext cx="1912106" cy="795809"/>
          </a:xfrm>
          <a:custGeom>
            <a:avLst/>
            <a:gdLst>
              <a:gd name="connsiteX0" fmla="*/ 0 w 1567201"/>
              <a:gd name="connsiteY0" fmla="*/ 581826 h 581826"/>
              <a:gd name="connsiteX1" fmla="*/ 581863 w 1567201"/>
              <a:gd name="connsiteY1" fmla="*/ 0 h 581826"/>
              <a:gd name="connsiteX2" fmla="*/ 1567201 w 1567201"/>
              <a:gd name="connsiteY2" fmla="*/ 0 h 581826"/>
            </a:gdLst>
            <a:ahLst/>
            <a:cxnLst>
              <a:cxn ang="0">
                <a:pos x="connsiteX0" y="connsiteY0"/>
              </a:cxn>
              <a:cxn ang="0">
                <a:pos x="connsiteX1" y="connsiteY1"/>
              </a:cxn>
              <a:cxn ang="0">
                <a:pos x="connsiteX2" y="connsiteY2"/>
              </a:cxn>
            </a:cxnLst>
            <a:rect l="l" t="t" r="r" b="b"/>
            <a:pathLst>
              <a:path w="1567201" h="581826">
                <a:moveTo>
                  <a:pt x="0" y="581826"/>
                </a:moveTo>
                <a:lnTo>
                  <a:pt x="581863" y="0"/>
                </a:lnTo>
                <a:lnTo>
                  <a:pt x="1567201" y="0"/>
                </a:lnTo>
              </a:path>
            </a:pathLst>
          </a:custGeom>
          <a:noFill/>
          <a:ln w="23117" cap="rnd">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20" name="Freeform: Shape 19">
            <a:extLst>
              <a:ext uri="{FF2B5EF4-FFF2-40B4-BE49-F238E27FC236}">
                <a16:creationId xmlns:a16="http://schemas.microsoft.com/office/drawing/2014/main" id="{DAB8571B-BFFC-4E59-E5DC-7ACE9D92A3C6}"/>
              </a:ext>
            </a:extLst>
          </p:cNvPr>
          <p:cNvSpPr/>
          <p:nvPr/>
        </p:nvSpPr>
        <p:spPr>
          <a:xfrm flipV="1">
            <a:off x="1811310" y="2007015"/>
            <a:ext cx="1502102" cy="246446"/>
          </a:xfrm>
          <a:custGeom>
            <a:avLst/>
            <a:gdLst>
              <a:gd name="connsiteX0" fmla="*/ 0 w 1305753"/>
              <a:gd name="connsiteY0" fmla="*/ 0 h 595030"/>
              <a:gd name="connsiteX1" fmla="*/ 595031 w 1305753"/>
              <a:gd name="connsiteY1" fmla="*/ 595031 h 595030"/>
              <a:gd name="connsiteX2" fmla="*/ 1305754 w 1305753"/>
              <a:gd name="connsiteY2" fmla="*/ 595031 h 595030"/>
            </a:gdLst>
            <a:ahLst/>
            <a:cxnLst>
              <a:cxn ang="0">
                <a:pos x="connsiteX0" y="connsiteY0"/>
              </a:cxn>
              <a:cxn ang="0">
                <a:pos x="connsiteX1" y="connsiteY1"/>
              </a:cxn>
              <a:cxn ang="0">
                <a:pos x="connsiteX2" y="connsiteY2"/>
              </a:cxn>
            </a:cxnLst>
            <a:rect l="l" t="t" r="r" b="b"/>
            <a:pathLst>
              <a:path w="1305753" h="595030">
                <a:moveTo>
                  <a:pt x="0" y="0"/>
                </a:moveTo>
                <a:lnTo>
                  <a:pt x="595031" y="595031"/>
                </a:lnTo>
                <a:lnTo>
                  <a:pt x="1305754" y="595031"/>
                </a:lnTo>
              </a:path>
            </a:pathLst>
          </a:custGeom>
          <a:noFill/>
          <a:ln w="23117" cap="rnd">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1" name="Rectangle 10">
            <a:extLst>
              <a:ext uri="{FF2B5EF4-FFF2-40B4-BE49-F238E27FC236}">
                <a16:creationId xmlns:a16="http://schemas.microsoft.com/office/drawing/2014/main" id="{22B5BCA5-0BBF-3109-EF52-E9DBF221D115}"/>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0D7CE162-2A92-1315-DD4C-D0EDD8179A54}"/>
              </a:ext>
            </a:extLst>
          </p:cNvPr>
          <p:cNvSpPr txBox="1">
            <a:spLocks/>
          </p:cNvSpPr>
          <p:nvPr/>
        </p:nvSpPr>
        <p:spPr>
          <a:xfrm>
            <a:off x="628650" y="7883"/>
            <a:ext cx="7886700" cy="553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Inter"/>
              <a:buNone/>
              <a:defRPr sz="4200" b="1" i="0" u="none" strike="noStrike" cap="none">
                <a:solidFill>
                  <a:schemeClr val="dk2"/>
                </a:solidFill>
                <a:latin typeface="Avenir Next LT Pro" panose="020B0504020202020204" pitchFamily="34" charset="0"/>
                <a:ea typeface="Inter"/>
                <a:cs typeface="Inter"/>
                <a:sym typeface="Inter"/>
              </a:defRPr>
            </a:lvl1pPr>
            <a:lvl2pPr marR="0" lvl="1"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2pPr>
            <a:lvl3pPr marR="0" lvl="2"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3pPr>
            <a:lvl4pPr marR="0" lvl="3"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4pPr>
            <a:lvl5pPr marR="0" lvl="4"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5pPr>
            <a:lvl6pPr marR="0" lvl="5"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6pPr>
            <a:lvl7pPr marR="0" lvl="6"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7pPr>
            <a:lvl8pPr marR="0" lvl="7"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8pPr>
            <a:lvl9pPr marR="0" lvl="8" algn="l" rtl="0">
              <a:lnSpc>
                <a:spcPct val="100000"/>
              </a:lnSpc>
              <a:spcBef>
                <a:spcPts val="0"/>
              </a:spcBef>
              <a:spcAft>
                <a:spcPts val="0"/>
              </a:spcAft>
              <a:buClr>
                <a:schemeClr val="dk2"/>
              </a:buClr>
              <a:buSzPts val="4200"/>
              <a:buFont typeface="Inter"/>
              <a:buNone/>
              <a:defRPr sz="4200" b="0" i="0" u="none" strike="noStrike" cap="none">
                <a:solidFill>
                  <a:schemeClr val="dk2"/>
                </a:solidFill>
                <a:latin typeface="Inter"/>
                <a:ea typeface="Inter"/>
                <a:cs typeface="Inter"/>
                <a:sym typeface="Inter"/>
              </a:defRPr>
            </a:lvl9pPr>
          </a:lstStyle>
          <a:p>
            <a:pPr algn="ctr"/>
            <a:r>
              <a:rPr lang="en-US" sz="2500" b="0">
                <a:solidFill>
                  <a:schemeClr val="accent1"/>
                </a:solidFill>
                <a:latin typeface="Montserrat"/>
              </a:rPr>
              <a:t>Data Sources &amp; Methodology Overview</a:t>
            </a:r>
          </a:p>
        </p:txBody>
      </p:sp>
      <p:pic>
        <p:nvPicPr>
          <p:cNvPr id="4" name="Picture 4" descr="Louisiana State University, PNG, Symbol, History, Meaning">
            <a:extLst>
              <a:ext uri="{FF2B5EF4-FFF2-40B4-BE49-F238E27FC236}">
                <a16:creationId xmlns:a16="http://schemas.microsoft.com/office/drawing/2014/main" id="{A9E706D4-DAE3-23C5-EB13-724B8C913B63}"/>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BBD315D-AA36-954B-92CF-75DD5C22929B}"/>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2"/>
                </a:solidFill>
                <a:latin typeface="Avenir Next LT Pro"/>
              </a:rPr>
              <a:t>6</a:t>
            </a:r>
            <a:endParaRPr lang="en-US" sz="1100">
              <a:solidFill>
                <a:schemeClr val="bg2"/>
              </a:solidFill>
              <a:latin typeface="Avenir Next LT Pro" panose="020B0504020202020204" pitchFamily="34" charset="0"/>
            </a:endParaRPr>
          </a:p>
        </p:txBody>
      </p:sp>
      <p:sp>
        <p:nvSpPr>
          <p:cNvPr id="9" name="Freeform: Shape 8">
            <a:extLst>
              <a:ext uri="{FF2B5EF4-FFF2-40B4-BE49-F238E27FC236}">
                <a16:creationId xmlns:a16="http://schemas.microsoft.com/office/drawing/2014/main" id="{BFF6C27C-E9C3-26AA-2A3A-3E45CA5A74A6}"/>
              </a:ext>
            </a:extLst>
          </p:cNvPr>
          <p:cNvSpPr/>
          <p:nvPr/>
        </p:nvSpPr>
        <p:spPr>
          <a:xfrm rot="18900000">
            <a:off x="184375" y="1957714"/>
            <a:ext cx="1828800" cy="1828800"/>
          </a:xfrm>
          <a:custGeom>
            <a:avLst/>
            <a:gdLst>
              <a:gd name="connsiteX0" fmla="*/ 3156234 w 3156688"/>
              <a:gd name="connsiteY0" fmla="*/ 1578128 h 3156688"/>
              <a:gd name="connsiteX1" fmla="*/ 1577890 w 3156688"/>
              <a:gd name="connsiteY1" fmla="*/ 3156473 h 3156688"/>
              <a:gd name="connsiteX2" fmla="*/ -455 w 3156688"/>
              <a:gd name="connsiteY2" fmla="*/ 1578129 h 3156688"/>
              <a:gd name="connsiteX3" fmla="*/ 1577890 w 3156688"/>
              <a:gd name="connsiteY3" fmla="*/ -216 h 3156688"/>
              <a:gd name="connsiteX4" fmla="*/ 3156234 w 3156688"/>
              <a:gd name="connsiteY4" fmla="*/ 1578128 h 31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688" h="3156688">
                <a:moveTo>
                  <a:pt x="3156234" y="1578128"/>
                </a:moveTo>
                <a:cubicBezTo>
                  <a:pt x="3156234" y="2449824"/>
                  <a:pt x="2449585" y="3156473"/>
                  <a:pt x="1577890" y="3156473"/>
                </a:cubicBezTo>
                <a:cubicBezTo>
                  <a:pt x="706194" y="3156473"/>
                  <a:pt x="-455" y="2449824"/>
                  <a:pt x="-455" y="1578129"/>
                </a:cubicBezTo>
                <a:cubicBezTo>
                  <a:pt x="-455" y="706433"/>
                  <a:pt x="706194" y="-216"/>
                  <a:pt x="1577890" y="-216"/>
                </a:cubicBezTo>
                <a:cubicBezTo>
                  <a:pt x="2449586" y="-216"/>
                  <a:pt x="3156234" y="706433"/>
                  <a:pt x="3156234" y="1578128"/>
                </a:cubicBezTo>
                <a:close/>
              </a:path>
            </a:pathLst>
          </a:custGeom>
          <a:noFill/>
          <a:ln w="27885" cap="flat">
            <a:solidFill>
              <a:schemeClr val="tx1"/>
            </a:solid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7" name="Freeform: Shape 16">
            <a:extLst>
              <a:ext uri="{FF2B5EF4-FFF2-40B4-BE49-F238E27FC236}">
                <a16:creationId xmlns:a16="http://schemas.microsoft.com/office/drawing/2014/main" id="{C1FFC8F9-8881-FAD7-96AA-C71635574C8A}"/>
              </a:ext>
            </a:extLst>
          </p:cNvPr>
          <p:cNvSpPr/>
          <p:nvPr/>
        </p:nvSpPr>
        <p:spPr>
          <a:xfrm>
            <a:off x="1304876" y="1912184"/>
            <a:ext cx="168872" cy="168872"/>
          </a:xfrm>
          <a:custGeom>
            <a:avLst/>
            <a:gdLst>
              <a:gd name="connsiteX0" fmla="*/ 224708 w 225162"/>
              <a:gd name="connsiteY0" fmla="*/ 112365 h 225162"/>
              <a:gd name="connsiteX1" fmla="*/ 112126 w 225162"/>
              <a:gd name="connsiteY1" fmla="*/ 224947 h 225162"/>
              <a:gd name="connsiteX2" fmla="*/ -455 w 225162"/>
              <a:gd name="connsiteY2" fmla="*/ 112365 h 225162"/>
              <a:gd name="connsiteX3" fmla="*/ 112126 w 225162"/>
              <a:gd name="connsiteY3" fmla="*/ -216 h 225162"/>
              <a:gd name="connsiteX4" fmla="*/ 224708 w 225162"/>
              <a:gd name="connsiteY4" fmla="*/ 112365 h 22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62" h="225162">
                <a:moveTo>
                  <a:pt x="224708" y="112365"/>
                </a:moveTo>
                <a:cubicBezTo>
                  <a:pt x="224708" y="174542"/>
                  <a:pt x="174314" y="224947"/>
                  <a:pt x="112126" y="224947"/>
                </a:cubicBezTo>
                <a:cubicBezTo>
                  <a:pt x="49939" y="224947"/>
                  <a:pt x="-455" y="174542"/>
                  <a:pt x="-455" y="112365"/>
                </a:cubicBezTo>
                <a:cubicBezTo>
                  <a:pt x="-455" y="50189"/>
                  <a:pt x="49939" y="-216"/>
                  <a:pt x="112126" y="-216"/>
                </a:cubicBezTo>
                <a:cubicBezTo>
                  <a:pt x="174314" y="-216"/>
                  <a:pt x="224708" y="50189"/>
                  <a:pt x="224708" y="112365"/>
                </a:cubicBezTo>
                <a:close/>
              </a:path>
            </a:pathLst>
          </a:custGeom>
          <a:solidFill>
            <a:schemeClr val="accent2">
              <a:lumMod val="75000"/>
            </a:schemeClr>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9" name="Freeform: Shape 18">
            <a:extLst>
              <a:ext uri="{FF2B5EF4-FFF2-40B4-BE49-F238E27FC236}">
                <a16:creationId xmlns:a16="http://schemas.microsoft.com/office/drawing/2014/main" id="{FBBAE150-3789-CE37-BAC0-4286B9A2C4A4}"/>
              </a:ext>
            </a:extLst>
          </p:cNvPr>
          <p:cNvSpPr/>
          <p:nvPr/>
        </p:nvSpPr>
        <p:spPr>
          <a:xfrm>
            <a:off x="1727590" y="2182562"/>
            <a:ext cx="168872" cy="168872"/>
          </a:xfrm>
          <a:custGeom>
            <a:avLst/>
            <a:gdLst>
              <a:gd name="connsiteX0" fmla="*/ 224708 w 225162"/>
              <a:gd name="connsiteY0" fmla="*/ 112365 h 225162"/>
              <a:gd name="connsiteX1" fmla="*/ 112126 w 225162"/>
              <a:gd name="connsiteY1" fmla="*/ 224947 h 225162"/>
              <a:gd name="connsiteX2" fmla="*/ -455 w 225162"/>
              <a:gd name="connsiteY2" fmla="*/ 112365 h 225162"/>
              <a:gd name="connsiteX3" fmla="*/ 112126 w 225162"/>
              <a:gd name="connsiteY3" fmla="*/ -216 h 225162"/>
              <a:gd name="connsiteX4" fmla="*/ 112163 w 225162"/>
              <a:gd name="connsiteY4" fmla="*/ -216 h 225162"/>
              <a:gd name="connsiteX5" fmla="*/ 224708 w 225162"/>
              <a:gd name="connsiteY5" fmla="*/ 112329 h 225162"/>
              <a:gd name="connsiteX6" fmla="*/ 224708 w 225162"/>
              <a:gd name="connsiteY6" fmla="*/ 112365 h 22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62" h="225162">
                <a:moveTo>
                  <a:pt x="224708" y="112365"/>
                </a:moveTo>
                <a:cubicBezTo>
                  <a:pt x="224708" y="174542"/>
                  <a:pt x="174314" y="224947"/>
                  <a:pt x="112126" y="224947"/>
                </a:cubicBezTo>
                <a:cubicBezTo>
                  <a:pt x="49939" y="224947"/>
                  <a:pt x="-455" y="174542"/>
                  <a:pt x="-455" y="112365"/>
                </a:cubicBezTo>
                <a:cubicBezTo>
                  <a:pt x="-455" y="50189"/>
                  <a:pt x="49939" y="-216"/>
                  <a:pt x="112126" y="-216"/>
                </a:cubicBezTo>
                <a:cubicBezTo>
                  <a:pt x="112126" y="-216"/>
                  <a:pt x="112163" y="-216"/>
                  <a:pt x="112163" y="-216"/>
                </a:cubicBezTo>
                <a:cubicBezTo>
                  <a:pt x="174314" y="-216"/>
                  <a:pt x="224708" y="50171"/>
                  <a:pt x="224708" y="112329"/>
                </a:cubicBezTo>
                <a:cubicBezTo>
                  <a:pt x="224708" y="112340"/>
                  <a:pt x="224708" y="112355"/>
                  <a:pt x="224708" y="112365"/>
                </a:cubicBezTo>
                <a:close/>
              </a:path>
            </a:pathLst>
          </a:custGeom>
          <a:solidFill>
            <a:srgbClr val="C7CFF3"/>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21" name="Freeform: Shape 20">
            <a:extLst>
              <a:ext uri="{FF2B5EF4-FFF2-40B4-BE49-F238E27FC236}">
                <a16:creationId xmlns:a16="http://schemas.microsoft.com/office/drawing/2014/main" id="{512CA10D-6287-A730-F1C3-5121A7D31435}"/>
              </a:ext>
            </a:extLst>
          </p:cNvPr>
          <p:cNvSpPr/>
          <p:nvPr/>
        </p:nvSpPr>
        <p:spPr>
          <a:xfrm>
            <a:off x="1932749" y="2711191"/>
            <a:ext cx="168872" cy="168872"/>
          </a:xfrm>
          <a:custGeom>
            <a:avLst/>
            <a:gdLst>
              <a:gd name="connsiteX0" fmla="*/ 224708 w 225162"/>
              <a:gd name="connsiteY0" fmla="*/ 112365 h 225162"/>
              <a:gd name="connsiteX1" fmla="*/ 112126 w 225162"/>
              <a:gd name="connsiteY1" fmla="*/ 224947 h 225162"/>
              <a:gd name="connsiteX2" fmla="*/ -455 w 225162"/>
              <a:gd name="connsiteY2" fmla="*/ 112365 h 225162"/>
              <a:gd name="connsiteX3" fmla="*/ 112126 w 225162"/>
              <a:gd name="connsiteY3" fmla="*/ -216 h 225162"/>
              <a:gd name="connsiteX4" fmla="*/ 224708 w 225162"/>
              <a:gd name="connsiteY4" fmla="*/ 112365 h 22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62" h="225162">
                <a:moveTo>
                  <a:pt x="224708" y="112365"/>
                </a:moveTo>
                <a:cubicBezTo>
                  <a:pt x="224708" y="174542"/>
                  <a:pt x="174314" y="224947"/>
                  <a:pt x="112126" y="224947"/>
                </a:cubicBezTo>
                <a:cubicBezTo>
                  <a:pt x="49939" y="224947"/>
                  <a:pt x="-455" y="174542"/>
                  <a:pt x="-455" y="112365"/>
                </a:cubicBezTo>
                <a:cubicBezTo>
                  <a:pt x="-455" y="50189"/>
                  <a:pt x="49939" y="-216"/>
                  <a:pt x="112126" y="-216"/>
                </a:cubicBezTo>
                <a:cubicBezTo>
                  <a:pt x="174314" y="-216"/>
                  <a:pt x="224708" y="50189"/>
                  <a:pt x="224708" y="112365"/>
                </a:cubicBezTo>
                <a:close/>
              </a:path>
            </a:pathLst>
          </a:custGeom>
          <a:solidFill>
            <a:srgbClr val="909FE8"/>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0" name="Freeform: Shape 29">
            <a:extLst>
              <a:ext uri="{FF2B5EF4-FFF2-40B4-BE49-F238E27FC236}">
                <a16:creationId xmlns:a16="http://schemas.microsoft.com/office/drawing/2014/main" id="{FC79D7A0-97D0-1189-6373-C2DD5C652F4F}"/>
              </a:ext>
            </a:extLst>
          </p:cNvPr>
          <p:cNvSpPr/>
          <p:nvPr/>
        </p:nvSpPr>
        <p:spPr>
          <a:xfrm>
            <a:off x="1752375" y="3290345"/>
            <a:ext cx="168872" cy="168872"/>
          </a:xfrm>
          <a:custGeom>
            <a:avLst/>
            <a:gdLst>
              <a:gd name="connsiteX0" fmla="*/ 224708 w 225162"/>
              <a:gd name="connsiteY0" fmla="*/ 112365 h 225162"/>
              <a:gd name="connsiteX1" fmla="*/ 112126 w 225162"/>
              <a:gd name="connsiteY1" fmla="*/ 224946 h 225162"/>
              <a:gd name="connsiteX2" fmla="*/ -455 w 225162"/>
              <a:gd name="connsiteY2" fmla="*/ 112365 h 225162"/>
              <a:gd name="connsiteX3" fmla="*/ 112126 w 225162"/>
              <a:gd name="connsiteY3" fmla="*/ -216 h 225162"/>
              <a:gd name="connsiteX4" fmla="*/ 112163 w 225162"/>
              <a:gd name="connsiteY4" fmla="*/ -216 h 225162"/>
              <a:gd name="connsiteX5" fmla="*/ 224708 w 225162"/>
              <a:gd name="connsiteY5" fmla="*/ 112329 h 225162"/>
              <a:gd name="connsiteX6" fmla="*/ 224708 w 225162"/>
              <a:gd name="connsiteY6" fmla="*/ 112365 h 22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62" h="225162">
                <a:moveTo>
                  <a:pt x="224708" y="112365"/>
                </a:moveTo>
                <a:cubicBezTo>
                  <a:pt x="224708" y="174553"/>
                  <a:pt x="174314" y="224946"/>
                  <a:pt x="112126" y="224946"/>
                </a:cubicBezTo>
                <a:cubicBezTo>
                  <a:pt x="49939" y="224946"/>
                  <a:pt x="-455" y="174553"/>
                  <a:pt x="-455" y="112365"/>
                </a:cubicBezTo>
                <a:cubicBezTo>
                  <a:pt x="-455" y="50178"/>
                  <a:pt x="49939" y="-216"/>
                  <a:pt x="112126" y="-216"/>
                </a:cubicBezTo>
                <a:cubicBezTo>
                  <a:pt x="112126" y="-216"/>
                  <a:pt x="112163" y="-216"/>
                  <a:pt x="112163" y="-216"/>
                </a:cubicBezTo>
                <a:cubicBezTo>
                  <a:pt x="174314" y="-216"/>
                  <a:pt x="224708" y="50178"/>
                  <a:pt x="224708" y="112329"/>
                </a:cubicBezTo>
                <a:cubicBezTo>
                  <a:pt x="224708" y="112329"/>
                  <a:pt x="224708" y="112365"/>
                  <a:pt x="224708" y="112365"/>
                </a:cubicBezTo>
                <a:close/>
              </a:path>
            </a:pathLst>
          </a:custGeom>
          <a:solidFill>
            <a:srgbClr val="5E75E3"/>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2" name="Freeform: Shape 31">
            <a:extLst>
              <a:ext uri="{FF2B5EF4-FFF2-40B4-BE49-F238E27FC236}">
                <a16:creationId xmlns:a16="http://schemas.microsoft.com/office/drawing/2014/main" id="{CAAE7590-8D44-1A4F-AAB4-3E25874B1968}"/>
              </a:ext>
            </a:extLst>
          </p:cNvPr>
          <p:cNvSpPr/>
          <p:nvPr/>
        </p:nvSpPr>
        <p:spPr>
          <a:xfrm>
            <a:off x="1389312" y="3642872"/>
            <a:ext cx="168872" cy="168872"/>
          </a:xfrm>
          <a:custGeom>
            <a:avLst/>
            <a:gdLst>
              <a:gd name="connsiteX0" fmla="*/ 224708 w 225162"/>
              <a:gd name="connsiteY0" fmla="*/ 112329 h 225162"/>
              <a:gd name="connsiteX1" fmla="*/ 112163 w 225162"/>
              <a:gd name="connsiteY1" fmla="*/ 224947 h 225162"/>
              <a:gd name="connsiteX2" fmla="*/ -455 w 225162"/>
              <a:gd name="connsiteY2" fmla="*/ 112402 h 225162"/>
              <a:gd name="connsiteX3" fmla="*/ 112090 w 225162"/>
              <a:gd name="connsiteY3" fmla="*/ -216 h 225162"/>
              <a:gd name="connsiteX4" fmla="*/ 112126 w 225162"/>
              <a:gd name="connsiteY4" fmla="*/ -216 h 225162"/>
              <a:gd name="connsiteX5" fmla="*/ 224708 w 225162"/>
              <a:gd name="connsiteY5" fmla="*/ 112329 h 22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162" h="225162">
                <a:moveTo>
                  <a:pt x="224708" y="112329"/>
                </a:moveTo>
                <a:cubicBezTo>
                  <a:pt x="224744" y="174517"/>
                  <a:pt x="174350" y="224910"/>
                  <a:pt x="112163" y="224947"/>
                </a:cubicBezTo>
                <a:cubicBezTo>
                  <a:pt x="49975" y="224983"/>
                  <a:pt x="-419" y="174589"/>
                  <a:pt x="-455" y="112402"/>
                </a:cubicBezTo>
                <a:cubicBezTo>
                  <a:pt x="-491" y="50214"/>
                  <a:pt x="49903" y="-180"/>
                  <a:pt x="112090" y="-216"/>
                </a:cubicBezTo>
                <a:cubicBezTo>
                  <a:pt x="112090" y="-216"/>
                  <a:pt x="112126" y="-216"/>
                  <a:pt x="112126" y="-216"/>
                </a:cubicBezTo>
                <a:cubicBezTo>
                  <a:pt x="174278" y="-216"/>
                  <a:pt x="224671" y="50178"/>
                  <a:pt x="224708" y="112329"/>
                </a:cubicBezTo>
                <a:close/>
              </a:path>
            </a:pathLst>
          </a:custGeom>
          <a:solidFill>
            <a:srgbClr val="1A36B4"/>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4" name="Freeform: Shape 33">
            <a:extLst>
              <a:ext uri="{FF2B5EF4-FFF2-40B4-BE49-F238E27FC236}">
                <a16:creationId xmlns:a16="http://schemas.microsoft.com/office/drawing/2014/main" id="{861A1AC4-49C6-4E47-146A-F4DB416683FC}"/>
              </a:ext>
            </a:extLst>
          </p:cNvPr>
          <p:cNvSpPr/>
          <p:nvPr/>
        </p:nvSpPr>
        <p:spPr>
          <a:xfrm>
            <a:off x="2825753" y="798119"/>
            <a:ext cx="732574" cy="732573"/>
          </a:xfrm>
          <a:custGeom>
            <a:avLst/>
            <a:gdLst>
              <a:gd name="connsiteX0" fmla="*/ 976310 w 976765"/>
              <a:gd name="connsiteY0" fmla="*/ 488167 h 976764"/>
              <a:gd name="connsiteX1" fmla="*/ 487928 w 976765"/>
              <a:gd name="connsiteY1" fmla="*/ 976549 h 976764"/>
              <a:gd name="connsiteX2" fmla="*/ -455 w 976765"/>
              <a:gd name="connsiteY2" fmla="*/ 488167 h 976764"/>
              <a:gd name="connsiteX3" fmla="*/ 487928 w 976765"/>
              <a:gd name="connsiteY3" fmla="*/ -216 h 976764"/>
              <a:gd name="connsiteX4" fmla="*/ 976310 w 976765"/>
              <a:gd name="connsiteY4" fmla="*/ 488167 h 97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65" h="976764">
                <a:moveTo>
                  <a:pt x="976310" y="488167"/>
                </a:moveTo>
                <a:cubicBezTo>
                  <a:pt x="976310" y="757891"/>
                  <a:pt x="757659" y="976549"/>
                  <a:pt x="487928" y="976549"/>
                </a:cubicBezTo>
                <a:cubicBezTo>
                  <a:pt x="218196" y="976549"/>
                  <a:pt x="-455" y="757891"/>
                  <a:pt x="-455" y="488167"/>
                </a:cubicBezTo>
                <a:cubicBezTo>
                  <a:pt x="-455" y="218442"/>
                  <a:pt x="218196" y="-216"/>
                  <a:pt x="487928" y="-216"/>
                </a:cubicBezTo>
                <a:cubicBezTo>
                  <a:pt x="757659" y="-216"/>
                  <a:pt x="976310" y="218442"/>
                  <a:pt x="976310" y="488167"/>
                </a:cubicBezTo>
                <a:close/>
              </a:path>
            </a:pathLst>
          </a:custGeom>
          <a:solidFill>
            <a:schemeClr val="accent2">
              <a:lumMod val="75000"/>
            </a:schemeClr>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5" name="Freeform: Shape 34">
            <a:extLst>
              <a:ext uri="{FF2B5EF4-FFF2-40B4-BE49-F238E27FC236}">
                <a16:creationId xmlns:a16="http://schemas.microsoft.com/office/drawing/2014/main" id="{80D2C6E8-D4EF-A765-4AFD-1D161E11A5AD}"/>
              </a:ext>
            </a:extLst>
          </p:cNvPr>
          <p:cNvSpPr/>
          <p:nvPr/>
        </p:nvSpPr>
        <p:spPr>
          <a:xfrm>
            <a:off x="2901859" y="874089"/>
            <a:ext cx="580632" cy="580632"/>
          </a:xfrm>
          <a:custGeom>
            <a:avLst/>
            <a:gdLst>
              <a:gd name="connsiteX0" fmla="*/ 773722 w 774176"/>
              <a:gd name="connsiteY0" fmla="*/ 386873 h 774176"/>
              <a:gd name="connsiteX1" fmla="*/ 386634 w 774176"/>
              <a:gd name="connsiteY1" fmla="*/ 773961 h 774176"/>
              <a:gd name="connsiteX2" fmla="*/ -455 w 774176"/>
              <a:gd name="connsiteY2" fmla="*/ 386873 h 774176"/>
              <a:gd name="connsiteX3" fmla="*/ 386634 w 774176"/>
              <a:gd name="connsiteY3" fmla="*/ -216 h 774176"/>
              <a:gd name="connsiteX4" fmla="*/ 773722 w 774176"/>
              <a:gd name="connsiteY4" fmla="*/ 386873 h 77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176" h="774176">
                <a:moveTo>
                  <a:pt x="773722" y="386873"/>
                </a:moveTo>
                <a:cubicBezTo>
                  <a:pt x="773722" y="600654"/>
                  <a:pt x="600401" y="773961"/>
                  <a:pt x="386634" y="773961"/>
                </a:cubicBezTo>
                <a:cubicBezTo>
                  <a:pt x="172867" y="773961"/>
                  <a:pt x="-455" y="600654"/>
                  <a:pt x="-455" y="386873"/>
                </a:cubicBezTo>
                <a:cubicBezTo>
                  <a:pt x="-455" y="173091"/>
                  <a:pt x="172867" y="-216"/>
                  <a:pt x="386634" y="-216"/>
                </a:cubicBezTo>
                <a:cubicBezTo>
                  <a:pt x="600365" y="-97"/>
                  <a:pt x="773614" y="173138"/>
                  <a:pt x="773722" y="386873"/>
                </a:cubicBezTo>
                <a:close/>
              </a:path>
            </a:pathLst>
          </a:custGeom>
          <a:solidFill>
            <a:schemeClr val="accent1"/>
          </a:solidFill>
          <a:ln w="3612" cap="flat">
            <a:noFill/>
            <a:prstDash val="solid"/>
            <a:miter/>
          </a:ln>
          <a:effectLst>
            <a:outerShdw blurRad="63500" sx="102000" sy="102000" algn="ctr" rotWithShape="0">
              <a:prstClr val="black">
                <a:alpha val="2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6" name="Freeform: Shape 35">
            <a:extLst>
              <a:ext uri="{FF2B5EF4-FFF2-40B4-BE49-F238E27FC236}">
                <a16:creationId xmlns:a16="http://schemas.microsoft.com/office/drawing/2014/main" id="{C8D4FCF8-4A57-48FD-3A6D-5CA3FCFD1F92}"/>
              </a:ext>
            </a:extLst>
          </p:cNvPr>
          <p:cNvSpPr/>
          <p:nvPr/>
        </p:nvSpPr>
        <p:spPr>
          <a:xfrm>
            <a:off x="2825753" y="1674323"/>
            <a:ext cx="732574" cy="732573"/>
          </a:xfrm>
          <a:custGeom>
            <a:avLst/>
            <a:gdLst>
              <a:gd name="connsiteX0" fmla="*/ 976310 w 976765"/>
              <a:gd name="connsiteY0" fmla="*/ 488167 h 976764"/>
              <a:gd name="connsiteX1" fmla="*/ 487928 w 976765"/>
              <a:gd name="connsiteY1" fmla="*/ 976549 h 976764"/>
              <a:gd name="connsiteX2" fmla="*/ -455 w 976765"/>
              <a:gd name="connsiteY2" fmla="*/ 488167 h 976764"/>
              <a:gd name="connsiteX3" fmla="*/ 487928 w 976765"/>
              <a:gd name="connsiteY3" fmla="*/ -216 h 976764"/>
              <a:gd name="connsiteX4" fmla="*/ 976310 w 976765"/>
              <a:gd name="connsiteY4" fmla="*/ 488167 h 97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65" h="976764">
                <a:moveTo>
                  <a:pt x="976310" y="488167"/>
                </a:moveTo>
                <a:cubicBezTo>
                  <a:pt x="976310" y="757891"/>
                  <a:pt x="757659" y="976549"/>
                  <a:pt x="487928" y="976549"/>
                </a:cubicBezTo>
                <a:cubicBezTo>
                  <a:pt x="218196" y="976549"/>
                  <a:pt x="-455" y="757891"/>
                  <a:pt x="-455" y="488167"/>
                </a:cubicBezTo>
                <a:cubicBezTo>
                  <a:pt x="-455" y="218442"/>
                  <a:pt x="218196" y="-216"/>
                  <a:pt x="487928" y="-216"/>
                </a:cubicBezTo>
                <a:cubicBezTo>
                  <a:pt x="757659" y="-216"/>
                  <a:pt x="976310" y="218442"/>
                  <a:pt x="976310" y="488167"/>
                </a:cubicBezTo>
                <a:close/>
              </a:path>
            </a:pathLst>
          </a:custGeom>
          <a:solidFill>
            <a:schemeClr val="accent2">
              <a:lumMod val="20000"/>
              <a:lumOff val="80000"/>
            </a:schemeClr>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7" name="Freeform: Shape 36">
            <a:extLst>
              <a:ext uri="{FF2B5EF4-FFF2-40B4-BE49-F238E27FC236}">
                <a16:creationId xmlns:a16="http://schemas.microsoft.com/office/drawing/2014/main" id="{12F824FF-1800-EFDA-60C7-D7E05BF9541C}"/>
              </a:ext>
            </a:extLst>
          </p:cNvPr>
          <p:cNvSpPr/>
          <p:nvPr/>
        </p:nvSpPr>
        <p:spPr>
          <a:xfrm>
            <a:off x="2901588" y="1750130"/>
            <a:ext cx="580904" cy="580904"/>
          </a:xfrm>
          <a:custGeom>
            <a:avLst/>
            <a:gdLst>
              <a:gd name="connsiteX0" fmla="*/ 774084 w 774538"/>
              <a:gd name="connsiteY0" fmla="*/ 387090 h 774538"/>
              <a:gd name="connsiteX1" fmla="*/ 386778 w 774538"/>
              <a:gd name="connsiteY1" fmla="*/ 774323 h 774538"/>
              <a:gd name="connsiteX2" fmla="*/ -455 w 774538"/>
              <a:gd name="connsiteY2" fmla="*/ 387017 h 774538"/>
              <a:gd name="connsiteX3" fmla="*/ 386851 w 774538"/>
              <a:gd name="connsiteY3" fmla="*/ -216 h 774538"/>
              <a:gd name="connsiteX4" fmla="*/ 386995 w 774538"/>
              <a:gd name="connsiteY4" fmla="*/ -216 h 774538"/>
              <a:gd name="connsiteX5" fmla="*/ 774084 w 774538"/>
              <a:gd name="connsiteY5" fmla="*/ 387090 h 77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538" h="774538">
                <a:moveTo>
                  <a:pt x="774084" y="387090"/>
                </a:moveTo>
                <a:cubicBezTo>
                  <a:pt x="774048" y="600972"/>
                  <a:pt x="600654" y="774344"/>
                  <a:pt x="386778" y="774323"/>
                </a:cubicBezTo>
                <a:cubicBezTo>
                  <a:pt x="172903" y="774301"/>
                  <a:pt x="-491" y="600900"/>
                  <a:pt x="-455" y="387017"/>
                </a:cubicBezTo>
                <a:cubicBezTo>
                  <a:pt x="-419" y="173135"/>
                  <a:pt x="172975" y="-237"/>
                  <a:pt x="386851" y="-216"/>
                </a:cubicBezTo>
                <a:cubicBezTo>
                  <a:pt x="386887" y="-216"/>
                  <a:pt x="386959" y="-216"/>
                  <a:pt x="386995" y="-216"/>
                </a:cubicBezTo>
                <a:cubicBezTo>
                  <a:pt x="600835" y="-114"/>
                  <a:pt x="774120" y="173265"/>
                  <a:pt x="774084" y="387090"/>
                </a:cubicBezTo>
                <a:close/>
              </a:path>
            </a:pathLst>
          </a:custGeom>
          <a:solidFill>
            <a:schemeClr val="accent1"/>
          </a:solidFill>
          <a:ln w="3612" cap="flat">
            <a:noFill/>
            <a:prstDash val="solid"/>
            <a:miter/>
          </a:ln>
          <a:effectLst>
            <a:outerShdw blurRad="63500" sx="102000" sy="102000" algn="ctr" rotWithShape="0">
              <a:prstClr val="black">
                <a:alpha val="2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8" name="Freeform: Shape 37">
            <a:extLst>
              <a:ext uri="{FF2B5EF4-FFF2-40B4-BE49-F238E27FC236}">
                <a16:creationId xmlns:a16="http://schemas.microsoft.com/office/drawing/2014/main" id="{ABC2E243-0681-AB68-59A7-8E5A8BD96E23}"/>
              </a:ext>
            </a:extLst>
          </p:cNvPr>
          <p:cNvSpPr/>
          <p:nvPr/>
        </p:nvSpPr>
        <p:spPr>
          <a:xfrm>
            <a:off x="2825753" y="2471824"/>
            <a:ext cx="732574" cy="732573"/>
          </a:xfrm>
          <a:custGeom>
            <a:avLst/>
            <a:gdLst>
              <a:gd name="connsiteX0" fmla="*/ 976310 w 976765"/>
              <a:gd name="connsiteY0" fmla="*/ 488167 h 976764"/>
              <a:gd name="connsiteX1" fmla="*/ 487928 w 976765"/>
              <a:gd name="connsiteY1" fmla="*/ 976549 h 976764"/>
              <a:gd name="connsiteX2" fmla="*/ -455 w 976765"/>
              <a:gd name="connsiteY2" fmla="*/ 488167 h 976764"/>
              <a:gd name="connsiteX3" fmla="*/ 487928 w 976765"/>
              <a:gd name="connsiteY3" fmla="*/ -216 h 976764"/>
              <a:gd name="connsiteX4" fmla="*/ 976310 w 976765"/>
              <a:gd name="connsiteY4" fmla="*/ 488167 h 97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65" h="976764">
                <a:moveTo>
                  <a:pt x="976310" y="488167"/>
                </a:moveTo>
                <a:cubicBezTo>
                  <a:pt x="976310" y="757899"/>
                  <a:pt x="757659" y="976549"/>
                  <a:pt x="487928" y="976549"/>
                </a:cubicBezTo>
                <a:cubicBezTo>
                  <a:pt x="218196" y="976549"/>
                  <a:pt x="-455" y="757899"/>
                  <a:pt x="-455" y="488167"/>
                </a:cubicBezTo>
                <a:cubicBezTo>
                  <a:pt x="-455" y="218439"/>
                  <a:pt x="218196" y="-216"/>
                  <a:pt x="487928" y="-216"/>
                </a:cubicBezTo>
                <a:cubicBezTo>
                  <a:pt x="757659" y="-216"/>
                  <a:pt x="976310" y="218439"/>
                  <a:pt x="976310" y="488167"/>
                </a:cubicBezTo>
                <a:close/>
              </a:path>
            </a:pathLst>
          </a:custGeom>
          <a:solidFill>
            <a:schemeClr val="accent2">
              <a:lumMod val="40000"/>
              <a:lumOff val="60000"/>
            </a:schemeClr>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39" name="Freeform: Shape 38">
            <a:extLst>
              <a:ext uri="{FF2B5EF4-FFF2-40B4-BE49-F238E27FC236}">
                <a16:creationId xmlns:a16="http://schemas.microsoft.com/office/drawing/2014/main" id="{4209DA50-8E4F-A1F8-CBAA-7EEC76EA2D9A}"/>
              </a:ext>
            </a:extLst>
          </p:cNvPr>
          <p:cNvSpPr/>
          <p:nvPr/>
        </p:nvSpPr>
        <p:spPr>
          <a:xfrm>
            <a:off x="2901859" y="2547659"/>
            <a:ext cx="580632" cy="580632"/>
          </a:xfrm>
          <a:custGeom>
            <a:avLst/>
            <a:gdLst>
              <a:gd name="connsiteX0" fmla="*/ 773722 w 774176"/>
              <a:gd name="connsiteY0" fmla="*/ 387053 h 774176"/>
              <a:gd name="connsiteX1" fmla="*/ 386453 w 774176"/>
              <a:gd name="connsiteY1" fmla="*/ 773961 h 774176"/>
              <a:gd name="connsiteX2" fmla="*/ -455 w 774176"/>
              <a:gd name="connsiteY2" fmla="*/ 386692 h 774176"/>
              <a:gd name="connsiteX3" fmla="*/ 386634 w 774176"/>
              <a:gd name="connsiteY3" fmla="*/ -216 h 774176"/>
              <a:gd name="connsiteX4" fmla="*/ 773722 w 774176"/>
              <a:gd name="connsiteY4" fmla="*/ 387053 h 77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176" h="774176">
                <a:moveTo>
                  <a:pt x="773722" y="387053"/>
                </a:moveTo>
                <a:cubicBezTo>
                  <a:pt x="773614" y="600835"/>
                  <a:pt x="600220" y="774069"/>
                  <a:pt x="386453" y="773961"/>
                </a:cubicBezTo>
                <a:cubicBezTo>
                  <a:pt x="172686" y="773852"/>
                  <a:pt x="-563" y="600473"/>
                  <a:pt x="-455" y="386692"/>
                </a:cubicBezTo>
                <a:cubicBezTo>
                  <a:pt x="-346" y="172979"/>
                  <a:pt x="172903" y="-216"/>
                  <a:pt x="386634" y="-216"/>
                </a:cubicBezTo>
                <a:cubicBezTo>
                  <a:pt x="600437" y="-115"/>
                  <a:pt x="773722" y="173240"/>
                  <a:pt x="773722" y="387053"/>
                </a:cubicBezTo>
                <a:close/>
              </a:path>
            </a:pathLst>
          </a:custGeom>
          <a:solidFill>
            <a:schemeClr val="accent1"/>
          </a:solidFill>
          <a:ln w="3612" cap="flat">
            <a:noFill/>
            <a:prstDash val="solid"/>
            <a:miter/>
          </a:ln>
          <a:effectLst>
            <a:outerShdw blurRad="63500" sx="102000" sy="102000" algn="ctr" rotWithShape="0">
              <a:prstClr val="black">
                <a:alpha val="2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0" name="Freeform: Shape 39">
            <a:extLst>
              <a:ext uri="{FF2B5EF4-FFF2-40B4-BE49-F238E27FC236}">
                <a16:creationId xmlns:a16="http://schemas.microsoft.com/office/drawing/2014/main" id="{773EA39D-175A-6C67-21BC-9119C4857F23}"/>
              </a:ext>
            </a:extLst>
          </p:cNvPr>
          <p:cNvSpPr/>
          <p:nvPr/>
        </p:nvSpPr>
        <p:spPr>
          <a:xfrm>
            <a:off x="2825753" y="3320448"/>
            <a:ext cx="732574" cy="732573"/>
          </a:xfrm>
          <a:custGeom>
            <a:avLst/>
            <a:gdLst>
              <a:gd name="connsiteX0" fmla="*/ 976310 w 976765"/>
              <a:gd name="connsiteY0" fmla="*/ 488167 h 976764"/>
              <a:gd name="connsiteX1" fmla="*/ 487928 w 976765"/>
              <a:gd name="connsiteY1" fmla="*/ 976549 h 976764"/>
              <a:gd name="connsiteX2" fmla="*/ -455 w 976765"/>
              <a:gd name="connsiteY2" fmla="*/ 488167 h 976764"/>
              <a:gd name="connsiteX3" fmla="*/ 487928 w 976765"/>
              <a:gd name="connsiteY3" fmla="*/ -216 h 976764"/>
              <a:gd name="connsiteX4" fmla="*/ 976310 w 976765"/>
              <a:gd name="connsiteY4" fmla="*/ 488167 h 97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65" h="976764">
                <a:moveTo>
                  <a:pt x="976310" y="488167"/>
                </a:moveTo>
                <a:cubicBezTo>
                  <a:pt x="976310" y="757898"/>
                  <a:pt x="757659" y="976549"/>
                  <a:pt x="487928" y="976549"/>
                </a:cubicBezTo>
                <a:cubicBezTo>
                  <a:pt x="218196" y="976549"/>
                  <a:pt x="-455" y="757898"/>
                  <a:pt x="-455" y="488167"/>
                </a:cubicBezTo>
                <a:cubicBezTo>
                  <a:pt x="-455" y="218435"/>
                  <a:pt x="218196" y="-216"/>
                  <a:pt x="487928" y="-216"/>
                </a:cubicBezTo>
                <a:cubicBezTo>
                  <a:pt x="757659" y="-216"/>
                  <a:pt x="976310" y="218435"/>
                  <a:pt x="976310" y="488167"/>
                </a:cubicBezTo>
                <a:close/>
              </a:path>
            </a:pathLst>
          </a:custGeom>
          <a:solidFill>
            <a:schemeClr val="accent2">
              <a:lumMod val="60000"/>
              <a:lumOff val="40000"/>
            </a:schemeClr>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1" name="Freeform: Shape 40">
            <a:extLst>
              <a:ext uri="{FF2B5EF4-FFF2-40B4-BE49-F238E27FC236}">
                <a16:creationId xmlns:a16="http://schemas.microsoft.com/office/drawing/2014/main" id="{58782ACF-CDF4-9FD4-13A4-D646C1C4818F}"/>
              </a:ext>
            </a:extLst>
          </p:cNvPr>
          <p:cNvSpPr/>
          <p:nvPr/>
        </p:nvSpPr>
        <p:spPr>
          <a:xfrm>
            <a:off x="2901859" y="3396418"/>
            <a:ext cx="580632" cy="580632"/>
          </a:xfrm>
          <a:custGeom>
            <a:avLst/>
            <a:gdLst>
              <a:gd name="connsiteX0" fmla="*/ 773722 w 774176"/>
              <a:gd name="connsiteY0" fmla="*/ 387054 h 774176"/>
              <a:gd name="connsiteX1" fmla="*/ 386453 w 774176"/>
              <a:gd name="connsiteY1" fmla="*/ 773961 h 774176"/>
              <a:gd name="connsiteX2" fmla="*/ -455 w 774176"/>
              <a:gd name="connsiteY2" fmla="*/ 386692 h 774176"/>
              <a:gd name="connsiteX3" fmla="*/ 386634 w 774176"/>
              <a:gd name="connsiteY3" fmla="*/ -216 h 774176"/>
              <a:gd name="connsiteX4" fmla="*/ 773722 w 774176"/>
              <a:gd name="connsiteY4" fmla="*/ 387054 h 77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176" h="774176">
                <a:moveTo>
                  <a:pt x="773722" y="387054"/>
                </a:moveTo>
                <a:cubicBezTo>
                  <a:pt x="773614" y="600820"/>
                  <a:pt x="600220" y="774069"/>
                  <a:pt x="386453" y="773961"/>
                </a:cubicBezTo>
                <a:cubicBezTo>
                  <a:pt x="172686" y="773852"/>
                  <a:pt x="-563" y="600459"/>
                  <a:pt x="-455" y="386692"/>
                </a:cubicBezTo>
                <a:cubicBezTo>
                  <a:pt x="-346" y="172961"/>
                  <a:pt x="172903" y="-216"/>
                  <a:pt x="386634" y="-216"/>
                </a:cubicBezTo>
                <a:cubicBezTo>
                  <a:pt x="600437" y="-107"/>
                  <a:pt x="773722" y="173251"/>
                  <a:pt x="773722" y="387054"/>
                </a:cubicBezTo>
                <a:close/>
              </a:path>
            </a:pathLst>
          </a:custGeom>
          <a:solidFill>
            <a:schemeClr val="accent1"/>
          </a:solidFill>
          <a:ln w="3612" cap="flat">
            <a:noFill/>
            <a:prstDash val="solid"/>
            <a:miter/>
          </a:ln>
          <a:effectLst>
            <a:outerShdw blurRad="63500" sx="102000" sy="102000" algn="ctr" rotWithShape="0">
              <a:prstClr val="black">
                <a:alpha val="2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2" name="Freeform: Shape 41">
            <a:extLst>
              <a:ext uri="{FF2B5EF4-FFF2-40B4-BE49-F238E27FC236}">
                <a16:creationId xmlns:a16="http://schemas.microsoft.com/office/drawing/2014/main" id="{5466FBC7-9CA2-964A-1272-80CCF88D8ED0}"/>
              </a:ext>
            </a:extLst>
          </p:cNvPr>
          <p:cNvSpPr/>
          <p:nvPr/>
        </p:nvSpPr>
        <p:spPr>
          <a:xfrm>
            <a:off x="2825753" y="4152015"/>
            <a:ext cx="732574" cy="732573"/>
          </a:xfrm>
          <a:custGeom>
            <a:avLst/>
            <a:gdLst>
              <a:gd name="connsiteX0" fmla="*/ 976310 w 976765"/>
              <a:gd name="connsiteY0" fmla="*/ 488167 h 976764"/>
              <a:gd name="connsiteX1" fmla="*/ 487928 w 976765"/>
              <a:gd name="connsiteY1" fmla="*/ 976549 h 976764"/>
              <a:gd name="connsiteX2" fmla="*/ -455 w 976765"/>
              <a:gd name="connsiteY2" fmla="*/ 488167 h 976764"/>
              <a:gd name="connsiteX3" fmla="*/ 487928 w 976765"/>
              <a:gd name="connsiteY3" fmla="*/ -216 h 976764"/>
              <a:gd name="connsiteX4" fmla="*/ 976310 w 976765"/>
              <a:gd name="connsiteY4" fmla="*/ 488167 h 976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65" h="976764">
                <a:moveTo>
                  <a:pt x="976310" y="488167"/>
                </a:moveTo>
                <a:cubicBezTo>
                  <a:pt x="976310" y="757899"/>
                  <a:pt x="757659" y="976549"/>
                  <a:pt x="487928" y="976549"/>
                </a:cubicBezTo>
                <a:cubicBezTo>
                  <a:pt x="218196" y="976549"/>
                  <a:pt x="-455" y="757899"/>
                  <a:pt x="-455" y="488167"/>
                </a:cubicBezTo>
                <a:cubicBezTo>
                  <a:pt x="-455" y="218435"/>
                  <a:pt x="218196" y="-216"/>
                  <a:pt x="487928" y="-216"/>
                </a:cubicBezTo>
                <a:cubicBezTo>
                  <a:pt x="757659" y="-216"/>
                  <a:pt x="976310" y="218435"/>
                  <a:pt x="976310" y="488167"/>
                </a:cubicBezTo>
                <a:close/>
              </a:path>
            </a:pathLst>
          </a:custGeom>
          <a:solidFill>
            <a:srgbClr val="1A36B4"/>
          </a:solidFill>
          <a:ln w="3612" cap="flat">
            <a:noFill/>
            <a:prstDash val="solid"/>
            <a:miter/>
          </a:ln>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3" name="Freeform: Shape 42">
            <a:extLst>
              <a:ext uri="{FF2B5EF4-FFF2-40B4-BE49-F238E27FC236}">
                <a16:creationId xmlns:a16="http://schemas.microsoft.com/office/drawing/2014/main" id="{6AEB0839-08AB-765F-35CB-156A9DF695EC}"/>
              </a:ext>
            </a:extLst>
          </p:cNvPr>
          <p:cNvSpPr/>
          <p:nvPr/>
        </p:nvSpPr>
        <p:spPr>
          <a:xfrm>
            <a:off x="2901859" y="4227985"/>
            <a:ext cx="580632" cy="580632"/>
          </a:xfrm>
          <a:custGeom>
            <a:avLst/>
            <a:gdLst>
              <a:gd name="connsiteX0" fmla="*/ 773722 w 774176"/>
              <a:gd name="connsiteY0" fmla="*/ 386873 h 774176"/>
              <a:gd name="connsiteX1" fmla="*/ 386634 w 774176"/>
              <a:gd name="connsiteY1" fmla="*/ 773961 h 774176"/>
              <a:gd name="connsiteX2" fmla="*/ -455 w 774176"/>
              <a:gd name="connsiteY2" fmla="*/ 386873 h 774176"/>
              <a:gd name="connsiteX3" fmla="*/ 386634 w 774176"/>
              <a:gd name="connsiteY3" fmla="*/ -216 h 774176"/>
              <a:gd name="connsiteX4" fmla="*/ 773722 w 774176"/>
              <a:gd name="connsiteY4" fmla="*/ 386873 h 77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176" h="774176">
                <a:moveTo>
                  <a:pt x="773722" y="386873"/>
                </a:moveTo>
                <a:cubicBezTo>
                  <a:pt x="773722" y="600640"/>
                  <a:pt x="600401" y="773961"/>
                  <a:pt x="386634" y="773961"/>
                </a:cubicBezTo>
                <a:cubicBezTo>
                  <a:pt x="172867" y="773961"/>
                  <a:pt x="-455" y="600640"/>
                  <a:pt x="-455" y="386873"/>
                </a:cubicBezTo>
                <a:cubicBezTo>
                  <a:pt x="-455" y="173106"/>
                  <a:pt x="172867" y="-216"/>
                  <a:pt x="386634" y="-216"/>
                </a:cubicBezTo>
                <a:cubicBezTo>
                  <a:pt x="600365" y="-107"/>
                  <a:pt x="773614" y="173142"/>
                  <a:pt x="773722" y="386873"/>
                </a:cubicBezTo>
                <a:close/>
              </a:path>
            </a:pathLst>
          </a:custGeom>
          <a:solidFill>
            <a:schemeClr val="accent1"/>
          </a:solidFill>
          <a:ln w="3612" cap="flat">
            <a:noFill/>
            <a:prstDash val="solid"/>
            <a:miter/>
          </a:ln>
          <a:effectLst>
            <a:outerShdw blurRad="63500" sx="102000" sy="102000" algn="ctr" rotWithShape="0">
              <a:prstClr val="black">
                <a:alpha val="2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4" name="TextBox 43">
            <a:extLst>
              <a:ext uri="{FF2B5EF4-FFF2-40B4-BE49-F238E27FC236}">
                <a16:creationId xmlns:a16="http://schemas.microsoft.com/office/drawing/2014/main" id="{10CA3851-5CD7-8428-B49F-B4A84504C6A4}"/>
              </a:ext>
            </a:extLst>
          </p:cNvPr>
          <p:cNvSpPr txBox="1"/>
          <p:nvPr/>
        </p:nvSpPr>
        <p:spPr>
          <a:xfrm>
            <a:off x="3670450" y="795413"/>
            <a:ext cx="5029200" cy="746358"/>
          </a:xfrm>
          <a:prstGeom prst="rect">
            <a:avLst/>
          </a:prstGeom>
          <a:noFill/>
          <a:ln>
            <a:noFill/>
          </a:ln>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b="1" dirty="0">
                <a:solidFill>
                  <a:schemeClr val="bg2"/>
                </a:solidFill>
                <a:latin typeface="Montserrat"/>
              </a:rPr>
              <a:t>Acquisition</a:t>
            </a:r>
            <a:endParaRPr lang="en-US" sz="1100" i="0" dirty="0">
              <a:solidFill>
                <a:srgbClr val="1A36B4"/>
              </a:solidFill>
              <a:effectLst/>
              <a:latin typeface="Montserrat" panose="00000500000000000000" pitchFamily="2" charset="0"/>
            </a:endParaRPr>
          </a:p>
          <a:p>
            <a:r>
              <a:rPr lang="en-US" sz="1050" dirty="0">
                <a:solidFill>
                  <a:schemeClr val="bg2"/>
                </a:solidFill>
                <a:latin typeface="Avenir Next LT Pro"/>
              </a:rPr>
              <a:t>Sourced from publicly available datasets including Centers for Medicare &amp; Medicaid Services (CMS.gov), U.S</a:t>
            </a:r>
            <a:r>
              <a:rPr lang="en-US" sz="1050" b="0" i="0" dirty="0">
                <a:solidFill>
                  <a:schemeClr val="bg2"/>
                </a:solidFill>
                <a:effectLst/>
                <a:latin typeface="Avenir Next LT Pro"/>
              </a:rPr>
              <a:t>.</a:t>
            </a:r>
            <a:r>
              <a:rPr lang="en-US" sz="1050" dirty="0">
                <a:solidFill>
                  <a:schemeClr val="bg2"/>
                </a:solidFill>
                <a:latin typeface="Avenir Next LT Pro"/>
              </a:rPr>
              <a:t> Census, and American Community Survey (ACS)</a:t>
            </a:r>
          </a:p>
        </p:txBody>
      </p:sp>
      <p:sp>
        <p:nvSpPr>
          <p:cNvPr id="45" name="TextBox 44">
            <a:extLst>
              <a:ext uri="{FF2B5EF4-FFF2-40B4-BE49-F238E27FC236}">
                <a16:creationId xmlns:a16="http://schemas.microsoft.com/office/drawing/2014/main" id="{A11C33DE-09C5-9E74-CCBA-E5CDE3A08A16}"/>
              </a:ext>
            </a:extLst>
          </p:cNvPr>
          <p:cNvSpPr txBox="1"/>
          <p:nvPr/>
        </p:nvSpPr>
        <p:spPr>
          <a:xfrm>
            <a:off x="3673596" y="1632259"/>
            <a:ext cx="5029200" cy="746358"/>
          </a:xfrm>
          <a:prstGeom prst="rect">
            <a:avLst/>
          </a:prstGeom>
          <a:noFill/>
          <a:ln>
            <a:noFill/>
          </a:ln>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b="1" dirty="0">
                <a:solidFill>
                  <a:schemeClr val="bg2"/>
                </a:solidFill>
                <a:latin typeface="Montserrat"/>
              </a:rPr>
              <a:t>Cleaning &amp; Imputation</a:t>
            </a:r>
            <a:endParaRPr lang="en-US" sz="1100" i="0" dirty="0">
              <a:solidFill>
                <a:srgbClr val="1A36B4"/>
              </a:solidFill>
              <a:effectLst/>
              <a:latin typeface="Montserrat" panose="00000500000000000000" pitchFamily="2" charset="0"/>
            </a:endParaRPr>
          </a:p>
          <a:p>
            <a:r>
              <a:rPr lang="en-US" sz="1050" dirty="0">
                <a:solidFill>
                  <a:schemeClr val="bg2"/>
                </a:solidFill>
                <a:latin typeface="Avenir Next LT Pro"/>
              </a:rPr>
              <a:t>Primary focus </a:t>
            </a:r>
            <a:r>
              <a:rPr lang="en-US" sz="1050" b="0" i="0" dirty="0">
                <a:solidFill>
                  <a:schemeClr val="bg2"/>
                </a:solidFill>
                <a:effectLst/>
                <a:latin typeface="Avenir Next LT Pro"/>
              </a:rPr>
              <a:t>on </a:t>
            </a:r>
            <a:r>
              <a:rPr lang="en-US" sz="1050" dirty="0">
                <a:solidFill>
                  <a:schemeClr val="bg2"/>
                </a:solidFill>
                <a:latin typeface="Avenir Next LT Pro"/>
              </a:rPr>
              <a:t>5 target states: TX, IL, OK, NM, MT</a:t>
            </a:r>
          </a:p>
          <a:p>
            <a:pPr marL="171450" indent="-171450">
              <a:buFont typeface="Arial,Sans-Serif"/>
              <a:buChar char="•"/>
            </a:pPr>
            <a:r>
              <a:rPr lang="en-US" sz="1050" dirty="0">
                <a:solidFill>
                  <a:schemeClr val="bg2"/>
                </a:solidFill>
                <a:latin typeface="Avenir Next LT Pro"/>
              </a:rPr>
              <a:t>Addressed data gaps through imputation methods </a:t>
            </a:r>
            <a:r>
              <a:rPr lang="en-US" sz="1050" b="0" i="0" dirty="0">
                <a:solidFill>
                  <a:schemeClr val="bg2"/>
                </a:solidFill>
                <a:effectLst/>
                <a:latin typeface="Avenir Next LT Pro"/>
              </a:rPr>
              <a:t>to </a:t>
            </a:r>
            <a:r>
              <a:rPr lang="en-US" sz="1050" dirty="0">
                <a:solidFill>
                  <a:schemeClr val="bg2"/>
                </a:solidFill>
                <a:latin typeface="Avenir Next LT Pro"/>
              </a:rPr>
              <a:t>ensure data completeness and consistency</a:t>
            </a:r>
          </a:p>
        </p:txBody>
      </p:sp>
      <p:sp>
        <p:nvSpPr>
          <p:cNvPr id="46" name="TextBox 45">
            <a:extLst>
              <a:ext uri="{FF2B5EF4-FFF2-40B4-BE49-F238E27FC236}">
                <a16:creationId xmlns:a16="http://schemas.microsoft.com/office/drawing/2014/main" id="{F76CE2B0-C853-E6D4-FA7D-231659FEEF4A}"/>
              </a:ext>
            </a:extLst>
          </p:cNvPr>
          <p:cNvSpPr txBox="1"/>
          <p:nvPr/>
        </p:nvSpPr>
        <p:spPr>
          <a:xfrm>
            <a:off x="3673596" y="2469105"/>
            <a:ext cx="5029200" cy="584775"/>
          </a:xfrm>
          <a:prstGeom prst="rect">
            <a:avLst/>
          </a:prstGeom>
          <a:noFill/>
          <a:ln>
            <a:noFill/>
          </a:ln>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b="1" dirty="0">
                <a:solidFill>
                  <a:schemeClr val="bg2"/>
                </a:solidFill>
                <a:latin typeface="Montserrat"/>
              </a:rPr>
              <a:t>Integration</a:t>
            </a:r>
            <a:endParaRPr lang="en-US" sz="1100" dirty="0">
              <a:solidFill>
                <a:schemeClr val="bg2"/>
              </a:solidFill>
              <a:latin typeface="Montserrat"/>
            </a:endParaRPr>
          </a:p>
          <a:p>
            <a:r>
              <a:rPr lang="en-US" sz="1050" dirty="0">
                <a:solidFill>
                  <a:schemeClr val="bg2"/>
                </a:solidFill>
                <a:latin typeface="Avenir Next LT Pro"/>
              </a:rPr>
              <a:t>Consolidated and harmonized data from multiple sources within Tableau, ensuring alignment across enrollment, demographic, and plan type indicators</a:t>
            </a:r>
            <a:endParaRPr lang="en-US" sz="1050" i="0" dirty="0">
              <a:solidFill>
                <a:schemeClr val="bg2"/>
              </a:solidFill>
              <a:effectLst/>
              <a:latin typeface="Avenir Next LT Pro"/>
            </a:endParaRPr>
          </a:p>
        </p:txBody>
      </p:sp>
      <p:sp>
        <p:nvSpPr>
          <p:cNvPr id="47" name="TextBox 46">
            <a:extLst>
              <a:ext uri="{FF2B5EF4-FFF2-40B4-BE49-F238E27FC236}">
                <a16:creationId xmlns:a16="http://schemas.microsoft.com/office/drawing/2014/main" id="{CC3BF08D-7CA9-6FB3-44E4-4F293AB549F2}"/>
              </a:ext>
            </a:extLst>
          </p:cNvPr>
          <p:cNvSpPr txBox="1"/>
          <p:nvPr/>
        </p:nvSpPr>
        <p:spPr>
          <a:xfrm>
            <a:off x="3673596" y="3305951"/>
            <a:ext cx="5029200" cy="746358"/>
          </a:xfrm>
          <a:prstGeom prst="rect">
            <a:avLst/>
          </a:prstGeom>
          <a:noFill/>
          <a:ln>
            <a:noFill/>
          </a:ln>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b="1" dirty="0">
                <a:solidFill>
                  <a:schemeClr val="bg2"/>
                </a:solidFill>
                <a:latin typeface="Montserrat"/>
              </a:rPr>
              <a:t>Validation &amp; Accuracy Check</a:t>
            </a:r>
            <a:endParaRPr lang="en-US" sz="1100" dirty="0">
              <a:solidFill>
                <a:schemeClr val="bg2"/>
              </a:solidFill>
              <a:latin typeface="Montserrat"/>
            </a:endParaRPr>
          </a:p>
          <a:p>
            <a:r>
              <a:rPr lang="en-US" sz="1050" dirty="0">
                <a:solidFill>
                  <a:schemeClr val="bg2"/>
                </a:solidFill>
                <a:latin typeface="Avenir Next LT Pro"/>
              </a:rPr>
              <a:t>Cross-verified enrollment totals against benchmark values: </a:t>
            </a:r>
          </a:p>
          <a:p>
            <a:pPr marL="171450" indent="-171450">
              <a:buFont typeface="Arial,Sans-Serif"/>
              <a:buChar char="•"/>
            </a:pPr>
            <a:r>
              <a:rPr lang="en-US" sz="1050" dirty="0">
                <a:solidFill>
                  <a:schemeClr val="bg2"/>
                </a:solidFill>
                <a:latin typeface="Avenir Next LT Pro"/>
              </a:rPr>
              <a:t>Total Medicare Enrollment: +/- 68 million</a:t>
            </a:r>
          </a:p>
          <a:p>
            <a:pPr marL="171450" indent="-171450">
              <a:buFont typeface="Arial,Sans-Serif"/>
              <a:buChar char="•"/>
            </a:pPr>
            <a:r>
              <a:rPr lang="en-US" sz="1050" dirty="0">
                <a:solidFill>
                  <a:schemeClr val="bg2"/>
                </a:solidFill>
                <a:latin typeface="Avenir Next LT Pro"/>
              </a:rPr>
              <a:t>HCSC + Cigna Enrollment: +/- 4.3 million</a:t>
            </a:r>
            <a:endParaRPr lang="en-US" sz="1050" i="0" dirty="0">
              <a:solidFill>
                <a:schemeClr val="bg2"/>
              </a:solidFill>
              <a:effectLst/>
              <a:latin typeface="Avenir Next LT Pro"/>
            </a:endParaRPr>
          </a:p>
        </p:txBody>
      </p:sp>
      <p:sp>
        <p:nvSpPr>
          <p:cNvPr id="48" name="TextBox 47">
            <a:extLst>
              <a:ext uri="{FF2B5EF4-FFF2-40B4-BE49-F238E27FC236}">
                <a16:creationId xmlns:a16="http://schemas.microsoft.com/office/drawing/2014/main" id="{0F6EAE46-63C0-024E-89DC-20F1EE56CD37}"/>
              </a:ext>
            </a:extLst>
          </p:cNvPr>
          <p:cNvSpPr txBox="1"/>
          <p:nvPr/>
        </p:nvSpPr>
        <p:spPr>
          <a:xfrm>
            <a:off x="3673596" y="4142798"/>
            <a:ext cx="5029200" cy="746358"/>
          </a:xfrm>
          <a:prstGeom prst="rect">
            <a:avLst/>
          </a:prstGeom>
          <a:noFill/>
          <a:ln>
            <a:noFill/>
          </a:ln>
        </p:spPr>
        <p:txBody>
          <a:bodyPr wrap="square" lIns="91440" tIns="45720" rIns="91440" bIns="4572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b="1">
                <a:solidFill>
                  <a:schemeClr val="bg2"/>
                </a:solidFill>
                <a:latin typeface="Montserrat"/>
              </a:rPr>
              <a:t>Derived Metrics</a:t>
            </a:r>
            <a:endParaRPr lang="en-US" sz="1100">
              <a:solidFill>
                <a:schemeClr val="bg2"/>
              </a:solidFill>
              <a:latin typeface="Montserrat"/>
            </a:endParaRPr>
          </a:p>
          <a:p>
            <a:r>
              <a:rPr lang="en-US" sz="1050">
                <a:solidFill>
                  <a:schemeClr val="bg2"/>
                </a:solidFill>
                <a:latin typeface="Avenir Next LT Pro"/>
              </a:rPr>
              <a:t>Developed key analytical metrics such as:</a:t>
            </a:r>
          </a:p>
          <a:p>
            <a:pPr marL="171450" indent="-171450">
              <a:buFont typeface="Arial,Sans-Serif"/>
              <a:buChar char="•"/>
            </a:pPr>
            <a:r>
              <a:rPr lang="en-US" sz="1050">
                <a:solidFill>
                  <a:schemeClr val="bg2"/>
                </a:solidFill>
                <a:latin typeface="Avenir Next LT Pro"/>
              </a:rPr>
              <a:t>Estimated number of individuals not currently enrolled</a:t>
            </a:r>
          </a:p>
          <a:p>
            <a:pPr marL="171450" indent="-171450">
              <a:buFont typeface="Arial,Sans-Serif"/>
              <a:buChar char="•"/>
            </a:pPr>
            <a:r>
              <a:rPr lang="en-US" sz="1050">
                <a:solidFill>
                  <a:schemeClr val="bg2"/>
                </a:solidFill>
                <a:latin typeface="Avenir Next LT Pro"/>
              </a:rPr>
              <a:t>Market penetration rates by plan and geography</a:t>
            </a:r>
            <a:endParaRPr lang="en-US" sz="1050" i="0">
              <a:solidFill>
                <a:schemeClr val="bg2"/>
              </a:solidFill>
              <a:effectLst/>
              <a:latin typeface="Avenir Next LT Pro"/>
            </a:endParaRPr>
          </a:p>
        </p:txBody>
      </p:sp>
      <p:pic>
        <p:nvPicPr>
          <p:cNvPr id="57" name="Graphic 56" descr="Brain in head with solid fill">
            <a:extLst>
              <a:ext uri="{FF2B5EF4-FFF2-40B4-BE49-F238E27FC236}">
                <a16:creationId xmlns:a16="http://schemas.microsoft.com/office/drawing/2014/main" id="{F0E19400-E962-8818-5A75-0447611292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13" y="2171466"/>
            <a:ext cx="1418897" cy="1401297"/>
          </a:xfrm>
          <a:prstGeom prst="rect">
            <a:avLst/>
          </a:prstGeom>
        </p:spPr>
      </p:pic>
      <p:pic>
        <p:nvPicPr>
          <p:cNvPr id="59" name="Picture 58">
            <a:extLst>
              <a:ext uri="{FF2B5EF4-FFF2-40B4-BE49-F238E27FC236}">
                <a16:creationId xmlns:a16="http://schemas.microsoft.com/office/drawing/2014/main" id="{6DBC9660-90BA-B2D8-FAEC-58B104A3206B}"/>
              </a:ext>
            </a:extLst>
          </p:cNvPr>
          <p:cNvPicPr>
            <a:picLocks noChangeAspect="1"/>
          </p:cNvPicPr>
          <p:nvPr/>
        </p:nvPicPr>
        <p:blipFill>
          <a:blip r:embed="rId5"/>
          <a:stretch>
            <a:fillRect/>
          </a:stretch>
        </p:blipFill>
        <p:spPr>
          <a:xfrm>
            <a:off x="3004971" y="979620"/>
            <a:ext cx="367665" cy="369570"/>
          </a:xfrm>
          <a:prstGeom prst="rect">
            <a:avLst/>
          </a:prstGeom>
        </p:spPr>
      </p:pic>
      <p:pic>
        <p:nvPicPr>
          <p:cNvPr id="60" name="Picture 59">
            <a:extLst>
              <a:ext uri="{FF2B5EF4-FFF2-40B4-BE49-F238E27FC236}">
                <a16:creationId xmlns:a16="http://schemas.microsoft.com/office/drawing/2014/main" id="{FB1B7343-B0CB-B1F9-FF43-F07F43B98A68}"/>
              </a:ext>
            </a:extLst>
          </p:cNvPr>
          <p:cNvPicPr>
            <a:picLocks noChangeAspect="1"/>
          </p:cNvPicPr>
          <p:nvPr/>
        </p:nvPicPr>
        <p:blipFill>
          <a:blip r:embed="rId6"/>
          <a:stretch>
            <a:fillRect/>
          </a:stretch>
        </p:blipFill>
        <p:spPr>
          <a:xfrm>
            <a:off x="3018306" y="2625090"/>
            <a:ext cx="371475" cy="381000"/>
          </a:xfrm>
          <a:prstGeom prst="rect">
            <a:avLst/>
          </a:prstGeom>
        </p:spPr>
      </p:pic>
      <p:pic>
        <p:nvPicPr>
          <p:cNvPr id="62" name="Picture 61" descr="A black background with a black square&#10;&#10;Description automatically generated with medium confidence">
            <a:extLst>
              <a:ext uri="{FF2B5EF4-FFF2-40B4-BE49-F238E27FC236}">
                <a16:creationId xmlns:a16="http://schemas.microsoft.com/office/drawing/2014/main" id="{3869267E-9BF0-FF28-A46A-687DFF1BB3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1405" y="3528344"/>
            <a:ext cx="316781" cy="316781"/>
          </a:xfrm>
          <a:prstGeom prst="rect">
            <a:avLst/>
          </a:prstGeom>
        </p:spPr>
      </p:pic>
      <p:pic>
        <p:nvPicPr>
          <p:cNvPr id="64" name="Picture 63">
            <a:extLst>
              <a:ext uri="{FF2B5EF4-FFF2-40B4-BE49-F238E27FC236}">
                <a16:creationId xmlns:a16="http://schemas.microsoft.com/office/drawing/2014/main" id="{CC8AF56B-63C1-E947-78AF-D78FFA9CBFEB}"/>
              </a:ext>
            </a:extLst>
          </p:cNvPr>
          <p:cNvPicPr>
            <a:picLocks noChangeAspect="1"/>
          </p:cNvPicPr>
          <p:nvPr/>
        </p:nvPicPr>
        <p:blipFill>
          <a:blip r:embed="rId8"/>
          <a:stretch>
            <a:fillRect/>
          </a:stretch>
        </p:blipFill>
        <p:spPr>
          <a:xfrm>
            <a:off x="3013543" y="4335421"/>
            <a:ext cx="365760" cy="365760"/>
          </a:xfrm>
          <a:prstGeom prst="rect">
            <a:avLst/>
          </a:prstGeom>
        </p:spPr>
      </p:pic>
      <p:pic>
        <p:nvPicPr>
          <p:cNvPr id="68" name="Picture 67" descr="A black background with a black square&#10;&#10;Description automatically generated with medium confidence">
            <a:extLst>
              <a:ext uri="{FF2B5EF4-FFF2-40B4-BE49-F238E27FC236}">
                <a16:creationId xmlns:a16="http://schemas.microsoft.com/office/drawing/2014/main" id="{FFD0BE0A-7BA3-D5DE-58E3-7440079724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6856" y="1857495"/>
            <a:ext cx="365878" cy="365878"/>
          </a:xfrm>
          <a:prstGeom prst="rect">
            <a:avLst/>
          </a:prstGeom>
        </p:spPr>
      </p:pic>
    </p:spTree>
    <p:extLst>
      <p:ext uri="{BB962C8B-B14F-4D97-AF65-F5344CB8AC3E}">
        <p14:creationId xmlns:p14="http://schemas.microsoft.com/office/powerpoint/2010/main" val="57181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54D03D4D-90E9-6E1C-2C7B-425587B8B31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CB6EFE-1338-10DD-5A55-08A1448D4C1F}"/>
              </a:ext>
            </a:extLst>
          </p:cNvPr>
          <p:cNvSpPr>
            <a:spLocks noGrp="1"/>
          </p:cNvSpPr>
          <p:nvPr>
            <p:ph type="body" idx="1"/>
          </p:nvPr>
        </p:nvSpPr>
        <p:spPr>
          <a:xfrm>
            <a:off x="723805" y="689519"/>
            <a:ext cx="7696389" cy="3764462"/>
          </a:xfrm>
        </p:spPr>
        <p:txBody>
          <a:bodyPr/>
          <a:lstStyle/>
          <a:p>
            <a:pPr marL="152400" indent="0" algn="ctr">
              <a:buNone/>
            </a:pPr>
            <a:r>
              <a:rPr lang="en-US" sz="2800" b="1">
                <a:solidFill>
                  <a:schemeClr val="accent1"/>
                </a:solidFill>
                <a:latin typeface="Montserrat"/>
                <a:cs typeface="Segoe UI"/>
              </a:rPr>
              <a:t>101,488 individuals not enrolled</a:t>
            </a:r>
          </a:p>
          <a:p>
            <a:pPr marL="152400" indent="0" algn="ctr">
              <a:buNone/>
            </a:pPr>
            <a:r>
              <a:rPr lang="en-US" sz="1800">
                <a:solidFill>
                  <a:schemeClr val="accent1"/>
                </a:solidFill>
                <a:latin typeface="Avenir Next LT Pro"/>
                <a:cs typeface="Segoe UI"/>
              </a:rPr>
              <a:t>but eligible for Medicare and </a:t>
            </a:r>
            <a:r>
              <a:rPr lang="en-US" sz="1800" b="1">
                <a:solidFill>
                  <a:srgbClr val="E5F5FF"/>
                </a:solidFill>
                <a:latin typeface="Avenir Next LT Pro"/>
                <a:cs typeface="Segoe UI"/>
              </a:rPr>
              <a:t>still in need of care</a:t>
            </a:r>
          </a:p>
          <a:p>
            <a:pPr marL="152400" indent="0" algn="ctr">
              <a:buNone/>
            </a:pPr>
            <a:endParaRPr lang="en-US" sz="1800">
              <a:solidFill>
                <a:schemeClr val="accent1"/>
              </a:solidFill>
              <a:latin typeface="Avenir Next LT Pro"/>
              <a:cs typeface="Segoe UI"/>
            </a:endParaRPr>
          </a:p>
          <a:p>
            <a:pPr marL="152400" indent="0" algn="ctr">
              <a:buNone/>
            </a:pPr>
            <a:endParaRPr lang="en-US" sz="1800">
              <a:solidFill>
                <a:schemeClr val="accent1"/>
              </a:solidFill>
              <a:latin typeface="Avenir Next LT Pro"/>
              <a:cs typeface="Segoe UI"/>
            </a:endParaRPr>
          </a:p>
          <a:p>
            <a:pPr marL="152400" indent="0" algn="ctr">
              <a:buNone/>
            </a:pPr>
            <a:r>
              <a:rPr lang="en-US" sz="1800" b="1">
                <a:solidFill>
                  <a:schemeClr val="accent1"/>
                </a:solidFill>
                <a:latin typeface="Avenir Next LT Pro"/>
                <a:cs typeface="Segoe UI"/>
              </a:rPr>
              <a:t>63,606</a:t>
            </a:r>
            <a:r>
              <a:rPr lang="en-US" sz="1800">
                <a:solidFill>
                  <a:schemeClr val="accent1"/>
                </a:solidFill>
                <a:latin typeface="Avenir Next LT Pro"/>
                <a:cs typeface="Segoe UI"/>
              </a:rPr>
              <a:t> in Texas (1.32%)</a:t>
            </a:r>
          </a:p>
          <a:p>
            <a:pPr marL="152400" indent="0" algn="ctr">
              <a:buNone/>
            </a:pPr>
            <a:r>
              <a:rPr lang="en-US" sz="1800" b="1">
                <a:solidFill>
                  <a:schemeClr val="accent1"/>
                </a:solidFill>
                <a:latin typeface="Avenir Next LT Pro"/>
                <a:cs typeface="Segoe UI"/>
              </a:rPr>
              <a:t>23,413</a:t>
            </a:r>
            <a:r>
              <a:rPr lang="en-US" sz="1800">
                <a:solidFill>
                  <a:schemeClr val="accent1"/>
                </a:solidFill>
                <a:latin typeface="Avenir Next LT Pro"/>
                <a:cs typeface="Segoe UI"/>
              </a:rPr>
              <a:t> in Illinois (0.96%)</a:t>
            </a:r>
          </a:p>
          <a:p>
            <a:pPr marL="152400" indent="0" algn="ctr">
              <a:buNone/>
            </a:pPr>
            <a:r>
              <a:rPr lang="en-US" sz="1800" b="1">
                <a:solidFill>
                  <a:schemeClr val="accent1"/>
                </a:solidFill>
                <a:latin typeface="Avenir Next LT Pro"/>
                <a:cs typeface="Segoe UI"/>
              </a:rPr>
              <a:t>6,420</a:t>
            </a:r>
            <a:r>
              <a:rPr lang="en-US" sz="1800">
                <a:solidFill>
                  <a:schemeClr val="accent1"/>
                </a:solidFill>
                <a:latin typeface="Avenir Next LT Pro"/>
                <a:cs typeface="Segoe UI"/>
              </a:rPr>
              <a:t> in Oklahoma (0.79%)</a:t>
            </a:r>
          </a:p>
          <a:p>
            <a:pPr marL="152400" indent="0" algn="ctr">
              <a:buNone/>
            </a:pPr>
            <a:r>
              <a:rPr lang="en-US" sz="1800" b="1">
                <a:solidFill>
                  <a:schemeClr val="accent1"/>
                </a:solidFill>
                <a:latin typeface="Avenir Next LT Pro"/>
                <a:cs typeface="Segoe UI"/>
              </a:rPr>
              <a:t>5,034</a:t>
            </a:r>
            <a:r>
              <a:rPr lang="en-US" sz="1800">
                <a:solidFill>
                  <a:schemeClr val="accent1"/>
                </a:solidFill>
                <a:latin typeface="Avenir Next LT Pro"/>
                <a:cs typeface="Segoe UI"/>
              </a:rPr>
              <a:t> in New Mexico (1.08%)</a:t>
            </a:r>
          </a:p>
          <a:p>
            <a:pPr marL="152400" indent="0" algn="ctr">
              <a:buNone/>
            </a:pPr>
            <a:r>
              <a:rPr lang="en-US" sz="1800">
                <a:solidFill>
                  <a:schemeClr val="accent1"/>
                </a:solidFill>
                <a:latin typeface="Avenir Next LT Pro"/>
                <a:cs typeface="Segoe UI"/>
              </a:rPr>
              <a:t>and </a:t>
            </a:r>
            <a:r>
              <a:rPr lang="en-US" sz="1800" b="1">
                <a:solidFill>
                  <a:schemeClr val="accent1"/>
                </a:solidFill>
                <a:latin typeface="Avenir Next LT Pro"/>
                <a:cs typeface="Segoe UI"/>
              </a:rPr>
              <a:t>3,015</a:t>
            </a:r>
            <a:r>
              <a:rPr lang="en-US" sz="1800">
                <a:solidFill>
                  <a:schemeClr val="accent1"/>
                </a:solidFill>
                <a:latin typeface="Avenir Next LT Pro"/>
                <a:cs typeface="Segoe UI"/>
              </a:rPr>
              <a:t> in Montana (1.14%)</a:t>
            </a:r>
          </a:p>
          <a:p>
            <a:pPr marL="152400" indent="0" algn="ctr">
              <a:buNone/>
            </a:pPr>
            <a:endParaRPr lang="en-US" sz="1800">
              <a:solidFill>
                <a:schemeClr val="accent1"/>
              </a:solidFill>
              <a:latin typeface="Avenir Next LT Pro"/>
              <a:cs typeface="Segoe UI"/>
            </a:endParaRPr>
          </a:p>
          <a:p>
            <a:pPr marL="152400" indent="0" algn="ctr">
              <a:buNone/>
            </a:pPr>
            <a:endParaRPr lang="en-US">
              <a:solidFill>
                <a:schemeClr val="accent1"/>
              </a:solidFill>
              <a:latin typeface="Avenir Next LT Pro"/>
              <a:cs typeface="Segoe UI"/>
            </a:endParaRPr>
          </a:p>
          <a:p>
            <a:pPr marL="152400" indent="0" algn="ctr">
              <a:buNone/>
            </a:pPr>
            <a:endParaRPr lang="en-US">
              <a:solidFill>
                <a:srgbClr val="FFFFFF"/>
              </a:solidFill>
              <a:latin typeface="Avenir Next LT Pro"/>
              <a:cs typeface="Segoe UI"/>
            </a:endParaRPr>
          </a:p>
          <a:p>
            <a:pPr marL="152400" indent="0" algn="ctr">
              <a:buNone/>
            </a:pPr>
            <a:r>
              <a:rPr lang="en-US" sz="1800" b="1">
                <a:solidFill>
                  <a:srgbClr val="E5F5FF"/>
                </a:solidFill>
                <a:latin typeface="Avenir Next LT Pro"/>
                <a:cs typeface="Segoe UI"/>
              </a:rPr>
              <a:t>An opportunity </a:t>
            </a:r>
            <a:r>
              <a:rPr lang="en-US" sz="1800" b="1">
                <a:solidFill>
                  <a:srgbClr val="E5F5FF"/>
                </a:solidFill>
                <a:latin typeface="Times New Roman"/>
                <a:cs typeface="Times New Roman"/>
              </a:rPr>
              <a:t>―</a:t>
            </a:r>
            <a:r>
              <a:rPr lang="en-US" sz="1800" b="1">
                <a:solidFill>
                  <a:srgbClr val="E5F5FF"/>
                </a:solidFill>
                <a:latin typeface="Avenir Next LT Pro"/>
                <a:cs typeface="Segoe UI"/>
              </a:rPr>
              <a:t> and a responsibility.</a:t>
            </a:r>
            <a:endParaRPr lang="en-US" b="1">
              <a:solidFill>
                <a:srgbClr val="E5F5FF"/>
              </a:solidFill>
              <a:latin typeface="Avenir Next LT Pro"/>
              <a:cs typeface="Segoe UI"/>
            </a:endParaRPr>
          </a:p>
        </p:txBody>
      </p:sp>
      <p:grpSp>
        <p:nvGrpSpPr>
          <p:cNvPr id="11" name="Group 10">
            <a:extLst>
              <a:ext uri="{FF2B5EF4-FFF2-40B4-BE49-F238E27FC236}">
                <a16:creationId xmlns:a16="http://schemas.microsoft.com/office/drawing/2014/main" id="{170A6173-AC14-5FB2-27A1-0208E1655F66}"/>
              </a:ext>
            </a:extLst>
          </p:cNvPr>
          <p:cNvGrpSpPr/>
          <p:nvPr/>
        </p:nvGrpSpPr>
        <p:grpSpPr>
          <a:xfrm>
            <a:off x="0" y="4800600"/>
            <a:ext cx="9144000" cy="348981"/>
            <a:chOff x="0" y="4800600"/>
            <a:chExt cx="9144000" cy="348981"/>
          </a:xfrm>
        </p:grpSpPr>
        <p:sp>
          <p:nvSpPr>
            <p:cNvPr id="12" name="Rectangle 11">
              <a:extLst>
                <a:ext uri="{FF2B5EF4-FFF2-40B4-BE49-F238E27FC236}">
                  <a16:creationId xmlns:a16="http://schemas.microsoft.com/office/drawing/2014/main" id="{F87673A9-01B3-78F7-6776-5F1A64859CD4}"/>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Louisiana State University, PNG, Symbol, History, Meaning">
              <a:extLst>
                <a:ext uri="{FF2B5EF4-FFF2-40B4-BE49-F238E27FC236}">
                  <a16:creationId xmlns:a16="http://schemas.microsoft.com/office/drawing/2014/main" id="{94658612-8D80-29AB-E9E4-B0415E6FB22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8573EEF-47E7-98F6-738A-D68B00AA0C57}"/>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7</a:t>
              </a:r>
              <a:endParaRPr lang="en-US" sz="1100">
                <a:solidFill>
                  <a:schemeClr val="bg1"/>
                </a:solidFill>
                <a:latin typeface="Avenir Next LT Pro" panose="020B0504020202020204" pitchFamily="34" charset="0"/>
              </a:endParaRPr>
            </a:p>
          </p:txBody>
        </p:sp>
      </p:grpSp>
    </p:spTree>
    <p:extLst>
      <p:ext uri="{BB962C8B-B14F-4D97-AF65-F5344CB8AC3E}">
        <p14:creationId xmlns:p14="http://schemas.microsoft.com/office/powerpoint/2010/main" val="419204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66C2AB5-FA1C-584C-7DE8-98BE03FE79D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243560E-7041-15D4-7FE5-F614E7914CC6}"/>
              </a:ext>
            </a:extLst>
          </p:cNvPr>
          <p:cNvGrpSpPr/>
          <p:nvPr/>
        </p:nvGrpSpPr>
        <p:grpSpPr>
          <a:xfrm>
            <a:off x="6078753" y="787992"/>
            <a:ext cx="2606040" cy="3784203"/>
            <a:chOff x="3287268" y="787992"/>
            <a:chExt cx="2606040" cy="3784203"/>
          </a:xfrm>
        </p:grpSpPr>
        <p:sp>
          <p:nvSpPr>
            <p:cNvPr id="31" name="TextBox 30">
              <a:extLst>
                <a:ext uri="{FF2B5EF4-FFF2-40B4-BE49-F238E27FC236}">
                  <a16:creationId xmlns:a16="http://schemas.microsoft.com/office/drawing/2014/main" id="{6CE71BD8-272A-983B-EBB4-7791B97B4970}"/>
                </a:ext>
              </a:extLst>
            </p:cNvPr>
            <p:cNvSpPr txBox="1"/>
            <p:nvPr/>
          </p:nvSpPr>
          <p:spPr>
            <a:xfrm>
              <a:off x="3323844" y="2971757"/>
              <a:ext cx="2569464" cy="1600438"/>
            </a:xfrm>
            <a:prstGeom prst="rect">
              <a:avLst/>
            </a:prstGeom>
            <a:noFill/>
          </p:spPr>
          <p:txBody>
            <a:bodyPr wrap="square" lIns="91440" tIns="45720" rIns="91440" bIns="45720" rtlCol="0" anchor="t">
              <a:spAutoFit/>
            </a:bodyPr>
            <a:lstStyle/>
            <a:p>
              <a:r>
                <a:rPr lang="en-US" b="1">
                  <a:solidFill>
                    <a:srgbClr val="00ABEE"/>
                  </a:solidFill>
                  <a:latin typeface="Montserrat"/>
                </a:rPr>
                <a:t>Donna</a:t>
              </a:r>
            </a:p>
            <a:p>
              <a:r>
                <a:rPr lang="en-US">
                  <a:latin typeface="Montserrat"/>
                </a:rPr>
                <a:t>Embracing a New Chapter</a:t>
              </a:r>
            </a:p>
            <a:p>
              <a:endParaRPr lang="en-US">
                <a:latin typeface="Montserrat" panose="00000500000000000000" pitchFamily="2" charset="0"/>
              </a:endParaRPr>
            </a:p>
            <a:p>
              <a:r>
                <a:rPr lang="en-US">
                  <a:latin typeface="Avenir Next LT Pro"/>
                </a:rPr>
                <a:t>- </a:t>
              </a:r>
              <a:r>
                <a:rPr lang="en-US" b="1">
                  <a:latin typeface="Avenir Next LT Pro"/>
                </a:rPr>
                <a:t>Age</a:t>
              </a:r>
              <a:r>
                <a:rPr lang="en-US">
                  <a:latin typeface="Avenir Next LT Pro"/>
                </a:rPr>
                <a:t>: 68 years old</a:t>
              </a:r>
            </a:p>
            <a:p>
              <a:r>
                <a:rPr lang="en-US">
                  <a:latin typeface="Avenir Next LT Pro"/>
                </a:rPr>
                <a:t>- </a:t>
              </a:r>
              <a:r>
                <a:rPr lang="en-US" b="1">
                  <a:latin typeface="Avenir Next LT Pro"/>
                </a:rPr>
                <a:t>Insurance</a:t>
              </a:r>
              <a:r>
                <a:rPr lang="en-US">
                  <a:latin typeface="Avenir Next LT Pro"/>
                </a:rPr>
                <a:t>: Cigna</a:t>
              </a:r>
            </a:p>
            <a:p>
              <a:r>
                <a:rPr lang="en-US">
                  <a:latin typeface="Avenir Next LT Pro"/>
                </a:rPr>
                <a:t>- </a:t>
              </a:r>
              <a:r>
                <a:rPr lang="en-US" b="1">
                  <a:latin typeface="Avenir Next LT Pro"/>
                </a:rPr>
                <a:t>Eligibility</a:t>
              </a:r>
              <a:r>
                <a:rPr lang="en-US">
                  <a:latin typeface="Avenir Next LT Pro"/>
                </a:rPr>
                <a:t>: 65 or older</a:t>
              </a:r>
            </a:p>
            <a:p>
              <a:r>
                <a:rPr lang="en-US">
                  <a:latin typeface="Avenir Next LT Pro"/>
                </a:rPr>
                <a:t>- </a:t>
              </a:r>
              <a:r>
                <a:rPr lang="en-US" b="1">
                  <a:latin typeface="Avenir Next LT Pro"/>
                </a:rPr>
                <a:t>Location</a:t>
              </a:r>
              <a:r>
                <a:rPr lang="en-US">
                  <a:latin typeface="Avenir Next LT Pro"/>
                </a:rPr>
                <a:t>: Suburban Texas</a:t>
              </a:r>
              <a:endParaRPr lang="en-US">
                <a:latin typeface="Avenir Next LT Pro" panose="020B0504020202020204" pitchFamily="34" charset="0"/>
              </a:endParaRPr>
            </a:p>
          </p:txBody>
        </p:sp>
        <p:pic>
          <p:nvPicPr>
            <p:cNvPr id="8" name="Picture 7">
              <a:extLst>
                <a:ext uri="{FF2B5EF4-FFF2-40B4-BE49-F238E27FC236}">
                  <a16:creationId xmlns:a16="http://schemas.microsoft.com/office/drawing/2014/main" id="{AED27C22-6E3F-3454-C654-A3B0E095179C}"/>
                </a:ext>
              </a:extLst>
            </p:cNvPr>
            <p:cNvPicPr>
              <a:picLocks noChangeAspect="1"/>
            </p:cNvPicPr>
            <p:nvPr/>
          </p:nvPicPr>
          <p:blipFill>
            <a:blip r:embed="rId3"/>
            <a:srcRect l="33348" t="14124" r="33348" b="46031"/>
            <a:stretch/>
          </p:blipFill>
          <p:spPr>
            <a:xfrm>
              <a:off x="3287268" y="787992"/>
              <a:ext cx="2569464" cy="2049420"/>
            </a:xfrm>
            <a:prstGeom prst="rect">
              <a:avLst/>
            </a:prstGeom>
          </p:spPr>
        </p:pic>
      </p:grpSp>
      <p:sp>
        <p:nvSpPr>
          <p:cNvPr id="5" name="Rectangle 4">
            <a:extLst>
              <a:ext uri="{FF2B5EF4-FFF2-40B4-BE49-F238E27FC236}">
                <a16:creationId xmlns:a16="http://schemas.microsoft.com/office/drawing/2014/main" id="{7D95BDDB-E760-27D5-EDBF-17E22454236C}"/>
              </a:ext>
            </a:extLst>
          </p:cNvPr>
          <p:cNvSpPr/>
          <p:nvPr/>
        </p:nvSpPr>
        <p:spPr>
          <a:xfrm>
            <a:off x="0" y="0"/>
            <a:ext cx="9144000" cy="562356"/>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0090D-221A-EDF2-250C-18119E76EE59}"/>
              </a:ext>
            </a:extLst>
          </p:cNvPr>
          <p:cNvSpPr>
            <a:spLocks noGrp="1"/>
          </p:cNvSpPr>
          <p:nvPr>
            <p:ph type="title"/>
          </p:nvPr>
        </p:nvSpPr>
        <p:spPr>
          <a:xfrm>
            <a:off x="15766" y="-5929"/>
            <a:ext cx="9144000" cy="565420"/>
          </a:xfrm>
        </p:spPr>
        <p:txBody>
          <a:bodyPr/>
          <a:lstStyle/>
          <a:p>
            <a:pPr algn="ctr"/>
            <a:r>
              <a:rPr lang="en-US" sz="2500" b="0">
                <a:solidFill>
                  <a:schemeClr val="accent1"/>
                </a:solidFill>
                <a:latin typeface="Montserrat"/>
              </a:rPr>
              <a:t>Diverse Needs Across States</a:t>
            </a:r>
          </a:p>
        </p:txBody>
      </p:sp>
      <p:grpSp>
        <p:nvGrpSpPr>
          <p:cNvPr id="13" name="Group 12">
            <a:extLst>
              <a:ext uri="{FF2B5EF4-FFF2-40B4-BE49-F238E27FC236}">
                <a16:creationId xmlns:a16="http://schemas.microsoft.com/office/drawing/2014/main" id="{BB574B3C-D166-5E58-9C39-ACDF9DB2D3A6}"/>
              </a:ext>
            </a:extLst>
          </p:cNvPr>
          <p:cNvGrpSpPr/>
          <p:nvPr/>
        </p:nvGrpSpPr>
        <p:grpSpPr>
          <a:xfrm>
            <a:off x="3236459" y="787992"/>
            <a:ext cx="2671082" cy="3784203"/>
            <a:chOff x="501193" y="787992"/>
            <a:chExt cx="2671082" cy="3784203"/>
          </a:xfrm>
        </p:grpSpPr>
        <p:sp>
          <p:nvSpPr>
            <p:cNvPr id="29" name="TextBox 28">
              <a:extLst>
                <a:ext uri="{FF2B5EF4-FFF2-40B4-BE49-F238E27FC236}">
                  <a16:creationId xmlns:a16="http://schemas.microsoft.com/office/drawing/2014/main" id="{7C95F72F-DF48-3AD9-9676-2F8E3BAB7137}"/>
                </a:ext>
              </a:extLst>
            </p:cNvPr>
            <p:cNvSpPr txBox="1"/>
            <p:nvPr/>
          </p:nvSpPr>
          <p:spPr>
            <a:xfrm>
              <a:off x="576386" y="2971757"/>
              <a:ext cx="2569464" cy="1600438"/>
            </a:xfrm>
            <a:prstGeom prst="rect">
              <a:avLst/>
            </a:prstGeom>
            <a:noFill/>
          </p:spPr>
          <p:txBody>
            <a:bodyPr wrap="square" lIns="91440" tIns="45720" rIns="91440" bIns="45720" rtlCol="0" anchor="t">
              <a:spAutoFit/>
            </a:bodyPr>
            <a:lstStyle/>
            <a:p>
              <a:r>
                <a:rPr lang="en-US" b="1">
                  <a:solidFill>
                    <a:srgbClr val="00ABEE"/>
                  </a:solidFill>
                  <a:latin typeface="Montserrat"/>
                </a:rPr>
                <a:t>Ryan</a:t>
              </a:r>
            </a:p>
            <a:p>
              <a:r>
                <a:rPr lang="en-US">
                  <a:latin typeface="Montserrat"/>
                </a:rPr>
                <a:t>Fighting a New Battle</a:t>
              </a:r>
            </a:p>
            <a:p>
              <a:endParaRPr lang="en-US">
                <a:latin typeface="Montserrat" panose="00000500000000000000" pitchFamily="2" charset="0"/>
              </a:endParaRPr>
            </a:p>
            <a:p>
              <a:r>
                <a:rPr lang="en-US">
                  <a:solidFill>
                    <a:srgbClr val="1D1D1D"/>
                  </a:solidFill>
                  <a:latin typeface="Avenir Next LT Pro"/>
                </a:rPr>
                <a:t>- </a:t>
              </a:r>
              <a:r>
                <a:rPr lang="en-US" b="1">
                  <a:solidFill>
                    <a:srgbClr val="1D1D1D"/>
                  </a:solidFill>
                  <a:latin typeface="Avenir Next LT Pro"/>
                </a:rPr>
                <a:t>Age</a:t>
              </a:r>
              <a:r>
                <a:rPr lang="en-US">
                  <a:solidFill>
                    <a:srgbClr val="1D1D1D"/>
                  </a:solidFill>
                  <a:latin typeface="Avenir Next LT Pro"/>
                </a:rPr>
                <a:t>: 42 years old</a:t>
              </a:r>
            </a:p>
            <a:p>
              <a:r>
                <a:rPr lang="en-US">
                  <a:solidFill>
                    <a:srgbClr val="1D1D1D"/>
                  </a:solidFill>
                  <a:latin typeface="Avenir Next LT Pro"/>
                </a:rPr>
                <a:t>- </a:t>
              </a:r>
              <a:r>
                <a:rPr lang="en-US" b="1">
                  <a:solidFill>
                    <a:srgbClr val="1D1D1D"/>
                  </a:solidFill>
                  <a:latin typeface="Avenir Next LT Pro"/>
                </a:rPr>
                <a:t>Insurance</a:t>
              </a:r>
              <a:r>
                <a:rPr lang="en-US">
                  <a:solidFill>
                    <a:srgbClr val="1D1D1D"/>
                  </a:solidFill>
                  <a:latin typeface="Avenir Next LT Pro"/>
                </a:rPr>
                <a:t>: HCSC</a:t>
              </a:r>
            </a:p>
            <a:p>
              <a:r>
                <a:rPr lang="en-US">
                  <a:solidFill>
                    <a:srgbClr val="1D1D1D"/>
                  </a:solidFill>
                  <a:latin typeface="Avenir Next LT Pro"/>
                </a:rPr>
                <a:t>- </a:t>
              </a:r>
              <a:r>
                <a:rPr lang="en-US" b="1">
                  <a:solidFill>
                    <a:srgbClr val="1D1D1D"/>
                  </a:solidFill>
                  <a:latin typeface="Avenir Next LT Pro"/>
                </a:rPr>
                <a:t>Eligibility</a:t>
              </a:r>
              <a:r>
                <a:rPr lang="en-US">
                  <a:solidFill>
                    <a:srgbClr val="1D1D1D"/>
                  </a:solidFill>
                  <a:latin typeface="Avenir Next LT Pro"/>
                </a:rPr>
                <a:t>: ALS</a:t>
              </a:r>
            </a:p>
            <a:p>
              <a:r>
                <a:rPr lang="en-US">
                  <a:solidFill>
                    <a:srgbClr val="1D1D1D"/>
                  </a:solidFill>
                  <a:latin typeface="Avenir Next LT Pro"/>
                </a:rPr>
                <a:t>- </a:t>
              </a:r>
              <a:r>
                <a:rPr lang="en-US" b="1">
                  <a:solidFill>
                    <a:srgbClr val="1D1D1D"/>
                  </a:solidFill>
                  <a:latin typeface="Avenir Next LT Pro"/>
                </a:rPr>
                <a:t>Location</a:t>
              </a:r>
              <a:r>
                <a:rPr lang="en-US">
                  <a:solidFill>
                    <a:srgbClr val="1D1D1D"/>
                  </a:solidFill>
                  <a:latin typeface="Avenir Next LT Pro"/>
                </a:rPr>
                <a:t>: Chicago, Illinois</a:t>
              </a:r>
            </a:p>
          </p:txBody>
        </p:sp>
        <p:pic>
          <p:nvPicPr>
            <p:cNvPr id="6" name="Picture 5">
              <a:extLst>
                <a:ext uri="{FF2B5EF4-FFF2-40B4-BE49-F238E27FC236}">
                  <a16:creationId xmlns:a16="http://schemas.microsoft.com/office/drawing/2014/main" id="{D7492ACE-4F97-E99A-A5DB-C508BAD5AAD8}"/>
                </a:ext>
              </a:extLst>
            </p:cNvPr>
            <p:cNvPicPr>
              <a:picLocks noChangeAspect="1"/>
            </p:cNvPicPr>
            <p:nvPr/>
          </p:nvPicPr>
          <p:blipFill>
            <a:blip r:embed="rId3"/>
            <a:srcRect t="14124" r="65379" b="46031"/>
            <a:stretch/>
          </p:blipFill>
          <p:spPr>
            <a:xfrm>
              <a:off x="501193" y="787992"/>
              <a:ext cx="2671082" cy="2049420"/>
            </a:xfrm>
            <a:prstGeom prst="rect">
              <a:avLst/>
            </a:prstGeom>
          </p:spPr>
        </p:pic>
      </p:grpSp>
      <p:grpSp>
        <p:nvGrpSpPr>
          <p:cNvPr id="4" name="Group 3">
            <a:extLst>
              <a:ext uri="{FF2B5EF4-FFF2-40B4-BE49-F238E27FC236}">
                <a16:creationId xmlns:a16="http://schemas.microsoft.com/office/drawing/2014/main" id="{1CAB3254-DFF2-73D4-496E-61956DCE39C9}"/>
              </a:ext>
            </a:extLst>
          </p:cNvPr>
          <p:cNvGrpSpPr/>
          <p:nvPr/>
        </p:nvGrpSpPr>
        <p:grpSpPr>
          <a:xfrm>
            <a:off x="495783" y="787992"/>
            <a:ext cx="2802195" cy="3784203"/>
            <a:chOff x="6035396" y="787992"/>
            <a:chExt cx="2802195" cy="3784203"/>
          </a:xfrm>
        </p:grpSpPr>
        <p:sp>
          <p:nvSpPr>
            <p:cNvPr id="33" name="TextBox 32">
              <a:extLst>
                <a:ext uri="{FF2B5EF4-FFF2-40B4-BE49-F238E27FC236}">
                  <a16:creationId xmlns:a16="http://schemas.microsoft.com/office/drawing/2014/main" id="{A667A517-FBEC-121E-884A-808410476237}"/>
                </a:ext>
              </a:extLst>
            </p:cNvPr>
            <p:cNvSpPr txBox="1"/>
            <p:nvPr/>
          </p:nvSpPr>
          <p:spPr>
            <a:xfrm>
              <a:off x="6060069" y="2971757"/>
              <a:ext cx="2777522" cy="1600438"/>
            </a:xfrm>
            <a:prstGeom prst="rect">
              <a:avLst/>
            </a:prstGeom>
            <a:noFill/>
          </p:spPr>
          <p:txBody>
            <a:bodyPr wrap="square" lIns="91440" tIns="45720" rIns="91440" bIns="45720" rtlCol="0" anchor="t">
              <a:spAutoFit/>
            </a:bodyPr>
            <a:lstStyle/>
            <a:p>
              <a:r>
                <a:rPr lang="en-US" b="1">
                  <a:solidFill>
                    <a:srgbClr val="00ABEE"/>
                  </a:solidFill>
                  <a:latin typeface="Montserrat"/>
                </a:rPr>
                <a:t>Patrick</a:t>
              </a:r>
            </a:p>
            <a:p>
              <a:r>
                <a:rPr lang="en-US">
                  <a:latin typeface="Montserrat"/>
                </a:rPr>
                <a:t>Lifeline for a Young Fighter</a:t>
              </a:r>
            </a:p>
            <a:p>
              <a:endParaRPr lang="en-US">
                <a:latin typeface="Montserrat" panose="00000500000000000000" pitchFamily="2" charset="0"/>
              </a:endParaRPr>
            </a:p>
            <a:p>
              <a:r>
                <a:rPr lang="en-US">
                  <a:latin typeface="Avenir Next LT Pro"/>
                </a:rPr>
                <a:t>- </a:t>
              </a:r>
              <a:r>
                <a:rPr lang="en-US" b="1">
                  <a:latin typeface="Avenir Next LT Pro"/>
                </a:rPr>
                <a:t>Age</a:t>
              </a:r>
              <a:r>
                <a:rPr lang="en-US">
                  <a:latin typeface="Avenir Next LT Pro"/>
                </a:rPr>
                <a:t>: 23 years old</a:t>
              </a:r>
            </a:p>
            <a:p>
              <a:r>
                <a:rPr lang="en-US">
                  <a:latin typeface="Avenir Next LT Pro"/>
                </a:rPr>
                <a:t>- </a:t>
              </a:r>
              <a:r>
                <a:rPr lang="en-US" b="1">
                  <a:latin typeface="Avenir Next LT Pro"/>
                </a:rPr>
                <a:t>Insurance</a:t>
              </a:r>
              <a:r>
                <a:rPr lang="en-US">
                  <a:latin typeface="Avenir Next LT Pro"/>
                </a:rPr>
                <a:t>: Federal Medicare</a:t>
              </a:r>
            </a:p>
            <a:p>
              <a:r>
                <a:rPr lang="en-US">
                  <a:latin typeface="Avenir Next LT Pro"/>
                </a:rPr>
                <a:t>- </a:t>
              </a:r>
              <a:r>
                <a:rPr lang="en-US" b="1">
                  <a:latin typeface="Avenir Next LT Pro"/>
                </a:rPr>
                <a:t>Eligibility</a:t>
              </a:r>
              <a:r>
                <a:rPr lang="en-US">
                  <a:latin typeface="Avenir Next LT Pro"/>
                </a:rPr>
                <a:t>: Kidney failure</a:t>
              </a:r>
            </a:p>
            <a:p>
              <a:r>
                <a:rPr lang="en-US">
                  <a:latin typeface="Avenir Next LT Pro"/>
                </a:rPr>
                <a:t>- </a:t>
              </a:r>
              <a:r>
                <a:rPr lang="en-US" b="1">
                  <a:latin typeface="Avenir Next LT Pro"/>
                </a:rPr>
                <a:t>Location</a:t>
              </a:r>
              <a:r>
                <a:rPr lang="en-US">
                  <a:latin typeface="Avenir Next LT Pro"/>
                </a:rPr>
                <a:t>: Rural Oklahoma</a:t>
              </a:r>
            </a:p>
          </p:txBody>
        </p:sp>
        <p:pic>
          <p:nvPicPr>
            <p:cNvPr id="9" name="Picture 8">
              <a:extLst>
                <a:ext uri="{FF2B5EF4-FFF2-40B4-BE49-F238E27FC236}">
                  <a16:creationId xmlns:a16="http://schemas.microsoft.com/office/drawing/2014/main" id="{6CB1D3C1-2BA6-25FB-38F2-5D6EE4ADE9FB}"/>
                </a:ext>
              </a:extLst>
            </p:cNvPr>
            <p:cNvPicPr>
              <a:picLocks noChangeAspect="1"/>
            </p:cNvPicPr>
            <p:nvPr/>
          </p:nvPicPr>
          <p:blipFill>
            <a:blip r:embed="rId3"/>
            <a:srcRect l="65799" t="14124" r="405" b="46031"/>
            <a:stretch/>
          </p:blipFill>
          <p:spPr>
            <a:xfrm>
              <a:off x="6035396" y="787992"/>
              <a:ext cx="2607411" cy="2049420"/>
            </a:xfrm>
            <a:prstGeom prst="rect">
              <a:avLst/>
            </a:prstGeom>
          </p:spPr>
        </p:pic>
      </p:grpSp>
      <p:grpSp>
        <p:nvGrpSpPr>
          <p:cNvPr id="14" name="Group 13">
            <a:extLst>
              <a:ext uri="{FF2B5EF4-FFF2-40B4-BE49-F238E27FC236}">
                <a16:creationId xmlns:a16="http://schemas.microsoft.com/office/drawing/2014/main" id="{B70D3887-6E81-669F-544A-38978A8B4B16}"/>
              </a:ext>
            </a:extLst>
          </p:cNvPr>
          <p:cNvGrpSpPr/>
          <p:nvPr/>
        </p:nvGrpSpPr>
        <p:grpSpPr>
          <a:xfrm>
            <a:off x="0" y="4800600"/>
            <a:ext cx="9144000" cy="348981"/>
            <a:chOff x="0" y="4800600"/>
            <a:chExt cx="9144000" cy="348981"/>
          </a:xfrm>
        </p:grpSpPr>
        <p:sp>
          <p:nvSpPr>
            <p:cNvPr id="15" name="Rectangle 14">
              <a:extLst>
                <a:ext uri="{FF2B5EF4-FFF2-40B4-BE49-F238E27FC236}">
                  <a16:creationId xmlns:a16="http://schemas.microsoft.com/office/drawing/2014/main" id="{5F0A910A-DC6D-51B5-510E-A63747617744}"/>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Louisiana State University, PNG, Symbol, History, Meaning">
              <a:extLst>
                <a:ext uri="{FF2B5EF4-FFF2-40B4-BE49-F238E27FC236}">
                  <a16:creationId xmlns:a16="http://schemas.microsoft.com/office/drawing/2014/main" id="{0A1F3B46-D5EF-55D2-83AE-B7B5ABB9204B}"/>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C428A945-884D-F6B8-D2F3-0BD1C45A719A}"/>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8</a:t>
              </a:r>
              <a:endParaRPr lang="en-US" sz="1100">
                <a:solidFill>
                  <a:schemeClr val="bg1"/>
                </a:solidFill>
                <a:latin typeface="Avenir Next LT Pro" panose="020B0504020202020204" pitchFamily="34" charset="0"/>
              </a:endParaRPr>
            </a:p>
          </p:txBody>
        </p:sp>
      </p:grpSp>
      <p:sp>
        <p:nvSpPr>
          <p:cNvPr id="11" name="TextBox 10">
            <a:extLst>
              <a:ext uri="{FF2B5EF4-FFF2-40B4-BE49-F238E27FC236}">
                <a16:creationId xmlns:a16="http://schemas.microsoft.com/office/drawing/2014/main" id="{17524C23-7960-9358-FE20-3598C2312AFD}"/>
              </a:ext>
            </a:extLst>
          </p:cNvPr>
          <p:cNvSpPr txBox="1"/>
          <p:nvPr/>
        </p:nvSpPr>
        <p:spPr>
          <a:xfrm>
            <a:off x="6095242" y="2200062"/>
            <a:ext cx="2588977" cy="738664"/>
          </a:xfrm>
          <a:prstGeom prst="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Montserrat"/>
              </a:rPr>
              <a:t>90.2%</a:t>
            </a:r>
            <a:r>
              <a:rPr lang="en-US">
                <a:latin typeface="Montserrat"/>
              </a:rPr>
              <a:t> of the eligible population falls under the category of 65 or older</a:t>
            </a:r>
            <a:endParaRPr lang="en-US"/>
          </a:p>
        </p:txBody>
      </p:sp>
      <p:sp>
        <p:nvSpPr>
          <p:cNvPr id="12" name="TextBox 11">
            <a:extLst>
              <a:ext uri="{FF2B5EF4-FFF2-40B4-BE49-F238E27FC236}">
                <a16:creationId xmlns:a16="http://schemas.microsoft.com/office/drawing/2014/main" id="{F049C292-6E2F-6BD0-9159-485071E4E29C}"/>
              </a:ext>
            </a:extLst>
          </p:cNvPr>
          <p:cNvSpPr txBox="1"/>
          <p:nvPr/>
        </p:nvSpPr>
        <p:spPr>
          <a:xfrm>
            <a:off x="6135431" y="4083380"/>
            <a:ext cx="2131442" cy="212028"/>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85932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a:extLst>
            <a:ext uri="{FF2B5EF4-FFF2-40B4-BE49-F238E27FC236}">
              <a16:creationId xmlns:a16="http://schemas.microsoft.com/office/drawing/2014/main" id="{FAD39A9D-4CC7-DD7C-A1A7-C2CFA046410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64C9A93-132E-E6B2-12B1-6BD41D455560}"/>
              </a:ext>
            </a:extLst>
          </p:cNvPr>
          <p:cNvSpPr txBox="1"/>
          <p:nvPr/>
        </p:nvSpPr>
        <p:spPr>
          <a:xfrm>
            <a:off x="0" y="283259"/>
            <a:ext cx="9143999" cy="477054"/>
          </a:xfrm>
          <a:prstGeom prst="rect">
            <a:avLst/>
          </a:prstGeom>
          <a:noFill/>
        </p:spPr>
        <p:txBody>
          <a:bodyPr wrap="square" lIns="91440" tIns="45720" rIns="91440" bIns="45720" rtlCol="0" anchor="t">
            <a:spAutoFit/>
          </a:bodyPr>
          <a:lstStyle/>
          <a:p>
            <a:pPr algn="ctr"/>
            <a:r>
              <a:rPr lang="en-US" sz="2500">
                <a:latin typeface="Montserrat"/>
              </a:rPr>
              <a:t>What type of plans are being offered?</a:t>
            </a:r>
            <a:endParaRPr lang="en-US" sz="2500"/>
          </a:p>
        </p:txBody>
      </p:sp>
      <p:pic>
        <p:nvPicPr>
          <p:cNvPr id="9" name="Picture 8" descr="A screenshot of a graph&#10;&#10;AI-generated content may be incorrect.">
            <a:extLst>
              <a:ext uri="{FF2B5EF4-FFF2-40B4-BE49-F238E27FC236}">
                <a16:creationId xmlns:a16="http://schemas.microsoft.com/office/drawing/2014/main" id="{BF91B21C-D639-6715-1B72-BC6BA1A19A89}"/>
              </a:ext>
            </a:extLst>
          </p:cNvPr>
          <p:cNvPicPr>
            <a:picLocks noChangeAspect="1"/>
          </p:cNvPicPr>
          <p:nvPr/>
        </p:nvPicPr>
        <p:blipFill>
          <a:blip r:embed="rId3"/>
          <a:stretch>
            <a:fillRect/>
          </a:stretch>
        </p:blipFill>
        <p:spPr>
          <a:xfrm>
            <a:off x="0" y="1116504"/>
            <a:ext cx="9144000" cy="2258874"/>
          </a:xfrm>
          <a:prstGeom prst="rect">
            <a:avLst/>
          </a:prstGeom>
        </p:spPr>
      </p:pic>
      <p:grpSp>
        <p:nvGrpSpPr>
          <p:cNvPr id="11" name="Group 10">
            <a:extLst>
              <a:ext uri="{FF2B5EF4-FFF2-40B4-BE49-F238E27FC236}">
                <a16:creationId xmlns:a16="http://schemas.microsoft.com/office/drawing/2014/main" id="{97A5FA5E-0B36-03C7-CBEF-C28E1A2101ED}"/>
              </a:ext>
            </a:extLst>
          </p:cNvPr>
          <p:cNvGrpSpPr/>
          <p:nvPr/>
        </p:nvGrpSpPr>
        <p:grpSpPr>
          <a:xfrm>
            <a:off x="356461" y="3613934"/>
            <a:ext cx="8584120" cy="1015663"/>
            <a:chOff x="356461" y="3613934"/>
            <a:chExt cx="8584120" cy="1015663"/>
          </a:xfrm>
        </p:grpSpPr>
        <p:grpSp>
          <p:nvGrpSpPr>
            <p:cNvPr id="20" name="Group 19">
              <a:extLst>
                <a:ext uri="{FF2B5EF4-FFF2-40B4-BE49-F238E27FC236}">
                  <a16:creationId xmlns:a16="http://schemas.microsoft.com/office/drawing/2014/main" id="{A884FFE8-1462-2866-8A61-E9712F63E82D}"/>
                </a:ext>
              </a:extLst>
            </p:cNvPr>
            <p:cNvGrpSpPr/>
            <p:nvPr/>
          </p:nvGrpSpPr>
          <p:grpSpPr>
            <a:xfrm>
              <a:off x="356461" y="3613934"/>
              <a:ext cx="8584120" cy="1015663"/>
              <a:chOff x="1554793" y="3816894"/>
              <a:chExt cx="6576390" cy="1107980"/>
            </a:xfrm>
          </p:grpSpPr>
          <p:sp>
            <p:nvSpPr>
              <p:cNvPr id="16" name="TextBox 15">
                <a:extLst>
                  <a:ext uri="{FF2B5EF4-FFF2-40B4-BE49-F238E27FC236}">
                    <a16:creationId xmlns:a16="http://schemas.microsoft.com/office/drawing/2014/main" id="{CEB2DF49-4D5E-DC72-5EC9-ACF19EC67915}"/>
                  </a:ext>
                </a:extLst>
              </p:cNvPr>
              <p:cNvSpPr txBox="1"/>
              <p:nvPr/>
            </p:nvSpPr>
            <p:spPr>
              <a:xfrm>
                <a:off x="3030606" y="3816894"/>
                <a:ext cx="5100577" cy="1107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Avenir Next LT Pro"/>
                  </a:rPr>
                  <a:t>✔ </a:t>
                </a:r>
                <a:r>
                  <a:rPr lang="en-US" sz="1200" b="1" dirty="0">
                    <a:latin typeface="Avenir Next LT Pro"/>
                  </a:rPr>
                  <a:t>Medicare Prescription Drug Plans </a:t>
                </a:r>
                <a:r>
                  <a:rPr lang="en-US" sz="1200" dirty="0">
                    <a:latin typeface="Avenir Next LT Pro"/>
                  </a:rPr>
                  <a:t>and </a:t>
                </a:r>
                <a:r>
                  <a:rPr lang="en-US" sz="1200" b="1" dirty="0">
                    <a:latin typeface="Avenir Next LT Pro"/>
                  </a:rPr>
                  <a:t>Local PPOs</a:t>
                </a:r>
                <a:r>
                  <a:rPr lang="en-US" sz="1200" dirty="0">
                    <a:latin typeface="Avenir Next LT Pro"/>
                  </a:rPr>
                  <a:t> lead in overall Medicare enrollment.</a:t>
                </a:r>
              </a:p>
              <a:p>
                <a:pPr marL="174625" indent="-174625"/>
                <a:r>
                  <a:rPr lang="en-US" sz="1200" dirty="0">
                    <a:latin typeface="Avenir Next LT Pro"/>
                  </a:rPr>
                  <a:t>✔ </a:t>
                </a:r>
                <a:r>
                  <a:rPr lang="en-US" sz="1200" b="1" dirty="0">
                    <a:latin typeface="Avenir Next LT Pro"/>
                  </a:rPr>
                  <a:t>UnitedHealth, CVS, </a:t>
                </a:r>
                <a:r>
                  <a:rPr lang="en-US" sz="1200" dirty="0">
                    <a:latin typeface="Avenir Next LT Pro"/>
                  </a:rPr>
                  <a:t>and </a:t>
                </a:r>
                <a:r>
                  <a:rPr lang="en-US" sz="1200" b="1" dirty="0">
                    <a:latin typeface="Avenir Next LT Pro"/>
                  </a:rPr>
                  <a:t>Humana</a:t>
                </a:r>
                <a:r>
                  <a:rPr lang="en-US" sz="1200" dirty="0">
                    <a:latin typeface="Avenir Next LT Pro"/>
                  </a:rPr>
                  <a:t> dominate across key plan types with the highest volumes.</a:t>
                </a:r>
              </a:p>
              <a:p>
                <a:pPr marL="174625" indent="-174625"/>
                <a:r>
                  <a:rPr lang="en-US" sz="1200" dirty="0">
                    <a:latin typeface="Avenir Next LT Pro"/>
                  </a:rPr>
                  <a:t>✔ </a:t>
                </a:r>
                <a:r>
                  <a:rPr lang="en-US" sz="1200" b="1" dirty="0">
                    <a:latin typeface="Avenir Next LT Pro"/>
                  </a:rPr>
                  <a:t>HCSC and Cigna </a:t>
                </a:r>
                <a:r>
                  <a:rPr lang="en-US" sz="1200" dirty="0">
                    <a:latin typeface="Avenir Next LT Pro"/>
                  </a:rPr>
                  <a:t>show modest offerings, with a stronger presence in </a:t>
                </a:r>
                <a:r>
                  <a:rPr lang="en-US" sz="1200" b="1" dirty="0">
                    <a:latin typeface="Avenir Next LT Pro"/>
                  </a:rPr>
                  <a:t>Medicare Prescription Drug Plans</a:t>
                </a:r>
                <a:r>
                  <a:rPr lang="en-US" sz="1200" dirty="0">
                    <a:latin typeface="Avenir Next LT Pro"/>
                  </a:rPr>
                  <a:t>.</a:t>
                </a:r>
              </a:p>
            </p:txBody>
          </p:sp>
          <p:sp>
            <p:nvSpPr>
              <p:cNvPr id="18" name="Rectangle 17">
                <a:extLst>
                  <a:ext uri="{FF2B5EF4-FFF2-40B4-BE49-F238E27FC236}">
                    <a16:creationId xmlns:a16="http://schemas.microsoft.com/office/drawing/2014/main" id="{BA4357E4-8A5E-FEA2-BA28-9FA611FDEFF3}"/>
                  </a:ext>
                </a:extLst>
              </p:cNvPr>
              <p:cNvSpPr/>
              <p:nvPr/>
            </p:nvSpPr>
            <p:spPr>
              <a:xfrm>
                <a:off x="1554793" y="4068954"/>
                <a:ext cx="1388557" cy="517925"/>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venir Next LT Pro" panose="020B0504020202020204" pitchFamily="34" charset="0"/>
                  </a:rPr>
                  <a:t>    Key Insights</a:t>
                </a:r>
              </a:p>
            </p:txBody>
          </p:sp>
        </p:grpSp>
        <p:pic>
          <p:nvPicPr>
            <p:cNvPr id="3" name="Picture 2" descr="Blue Round Circle Badge Verified Tick Mark Icon | Citypng">
              <a:extLst>
                <a:ext uri="{FF2B5EF4-FFF2-40B4-BE49-F238E27FC236}">
                  <a16:creationId xmlns:a16="http://schemas.microsoft.com/office/drawing/2014/main" id="{F338F93E-1532-637D-A61C-7214D6A3DE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5478" y="3938282"/>
              <a:ext cx="269937" cy="2699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1135081-109F-2257-BCAF-2B7A7446FD5E}"/>
              </a:ext>
            </a:extLst>
          </p:cNvPr>
          <p:cNvGrpSpPr/>
          <p:nvPr/>
        </p:nvGrpSpPr>
        <p:grpSpPr>
          <a:xfrm>
            <a:off x="0" y="4800600"/>
            <a:ext cx="9144000" cy="348981"/>
            <a:chOff x="0" y="4800600"/>
            <a:chExt cx="9144000" cy="348981"/>
          </a:xfrm>
        </p:grpSpPr>
        <p:sp>
          <p:nvSpPr>
            <p:cNvPr id="4" name="Rectangle 3">
              <a:extLst>
                <a:ext uri="{FF2B5EF4-FFF2-40B4-BE49-F238E27FC236}">
                  <a16:creationId xmlns:a16="http://schemas.microsoft.com/office/drawing/2014/main" id="{29453449-5987-1F1B-8979-22DB53003EBC}"/>
                </a:ext>
              </a:extLst>
            </p:cNvPr>
            <p:cNvSpPr/>
            <p:nvPr/>
          </p:nvSpPr>
          <p:spPr>
            <a:xfrm>
              <a:off x="0" y="4800600"/>
              <a:ext cx="9144000" cy="342900"/>
            </a:xfrm>
            <a:prstGeom prst="rect">
              <a:avLst/>
            </a:prstGeom>
            <a:solidFill>
              <a:srgbClr val="004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Louisiana State University, PNG, Symbol, History, Meaning">
              <a:extLst>
                <a:ext uri="{FF2B5EF4-FFF2-40B4-BE49-F238E27FC236}">
                  <a16:creationId xmlns:a16="http://schemas.microsoft.com/office/drawing/2014/main" id="{8265437F-7F1E-59D8-FA5A-CFCE5348E140}"/>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3" y="4840202"/>
              <a:ext cx="480906" cy="27051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27C0EF4-121C-F4E0-56EA-DE4DAA86F7ED}"/>
                </a:ext>
              </a:extLst>
            </p:cNvPr>
            <p:cNvSpPr txBox="1">
              <a:spLocks/>
            </p:cNvSpPr>
            <p:nvPr/>
          </p:nvSpPr>
          <p:spPr>
            <a:xfrm>
              <a:off x="8683849" y="4807884"/>
              <a:ext cx="460151" cy="341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100">
                  <a:solidFill>
                    <a:schemeClr val="bg1"/>
                  </a:solidFill>
                  <a:latin typeface="Avenir Next LT Pro"/>
                </a:rPr>
                <a:t>9</a:t>
              </a:r>
              <a:endParaRPr lang="en-US" sz="1100">
                <a:solidFill>
                  <a:schemeClr val="bg1"/>
                </a:solidFill>
                <a:latin typeface="Avenir Next LT Pro" panose="020B0504020202020204" pitchFamily="34" charset="0"/>
              </a:endParaRPr>
            </a:p>
          </p:txBody>
        </p:sp>
      </p:grpSp>
    </p:spTree>
    <p:extLst>
      <p:ext uri="{BB962C8B-B14F-4D97-AF65-F5344CB8AC3E}">
        <p14:creationId xmlns:p14="http://schemas.microsoft.com/office/powerpoint/2010/main" val="1685575508"/>
      </p:ext>
    </p:extLst>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TM03090430[[fn=Banded]]</Template>
  <TotalTime>0</TotalTime>
  <Words>2725</Words>
  <Application>Microsoft Office PowerPoint</Application>
  <PresentationFormat>On-screen Show (16:9)</PresentationFormat>
  <Paragraphs>417</Paragraphs>
  <Slides>30</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Arial,Sans-Serif</vt:lpstr>
      <vt:lpstr>Avenir Next LT Pro</vt:lpstr>
      <vt:lpstr>Avenir Next LT Pro Light</vt:lpstr>
      <vt:lpstr>Calibri</vt:lpstr>
      <vt:lpstr>Inter</vt:lpstr>
      <vt:lpstr>Inter Light</vt:lpstr>
      <vt:lpstr>Inter SemiBold</vt:lpstr>
      <vt:lpstr>Montserrat</vt:lpstr>
      <vt:lpstr>Times New Roman</vt:lpstr>
      <vt:lpstr>Wingdings</vt:lpstr>
      <vt:lpstr>Investor Pitch</vt:lpstr>
      <vt:lpstr>PowerPoint Presentation</vt:lpstr>
      <vt:lpstr>…with more than 80% of the business in Texas and Illinois.</vt:lpstr>
      <vt:lpstr>PowerPoint Presentation</vt:lpstr>
      <vt:lpstr>PowerPoint Presentation</vt:lpstr>
      <vt:lpstr>PowerPoint Presentation</vt:lpstr>
      <vt:lpstr>PowerPoint Presentation</vt:lpstr>
      <vt:lpstr>PowerPoint Presentation</vt:lpstr>
      <vt:lpstr>Diverse Needs Across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Targeting Opportunity Areas Using  Social Determinants of Health</vt:lpstr>
      <vt:lpstr>PowerPoint Presentation</vt:lpstr>
      <vt:lpstr>PowerPoint Presentation</vt:lpstr>
      <vt:lpstr>PowerPoint Presentation</vt:lpstr>
      <vt:lpstr>PowerPoint Presentation</vt:lpstr>
      <vt:lpstr>PowerPoint Presentation</vt:lpstr>
      <vt:lpstr>Persona-based Strategies Post-Acquisition</vt:lpstr>
      <vt:lpstr>PowerPoint Presentation</vt:lpstr>
      <vt:lpstr>Tableau Dashboard</vt:lpstr>
      <vt:lpstr>Tableau Dashboard</vt:lpstr>
      <vt:lpstr>PowerPoint Presentation</vt:lpstr>
      <vt:lpstr>AI Output &amp; Strategic Opportunities</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Kevin Brueggemann</cp:lastModifiedBy>
  <cp:revision>19</cp:revision>
  <dcterms:modified xsi:type="dcterms:W3CDTF">2025-09-03T14:35:53Z</dcterms:modified>
</cp:coreProperties>
</file>